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2.xml" ContentType="application/vnd.openxmlformats-officedocument.theme+xml"/>
  <Override PartName="/ppt/theme/theme13.xml" ContentType="application/vnd.openxmlformats-officedocument.them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media/hdphoto1.wdp" ContentType="image/vnd.ms-photo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0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rawing1.xml" ContentType="application/vnd.ms-office.drawingml.diagramDrawing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rawings/drawing1.xml" ContentType="application/vnd.openxmlformats-officedocument.drawingml.chartshapes+xml"/>
  <Override PartName="/ppt/charts/style2.xml" ContentType="application/vnd.ms-office.chart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1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presProps" Target="presProps.xml"/>
</Relationships>
</file>

<file path=ppt/charts/_rels/chart1.xml.rels><?xml version="1.0" encoding="UTF-8"?>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
</Relationships>
</file>

<file path=ppt/charts/_rels/chart2.xml.rels><?xml version="1.0" encoding="UTF-8"?>
<Relationships xmlns="http://schemas.openxmlformats.org/package/2006/relationships"><Relationship Id="rId1" Type="http://schemas.openxmlformats.org/officeDocument/2006/relationships/chartUserShapes" Target="../drawings/drawing1.xml"/><Relationship Id="rId2" Type="http://schemas.microsoft.com/office/2011/relationships/chartStyle" Target="style2.xml"/><Relationship Id="rId3" Type="http://schemas.microsoft.com/office/2011/relationships/chartColorStyle" Target="colors2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c:chart>
    <c:autoTitleDeleted val="1"/>
    <c:view3D>
      <c:rotX val="30"/>
      <c:rotY val="0"/>
      <c:rAngAx val="0"/>
      <c:perspective val="30"/>
    </c:view3D>
    <c:floor>
      <c:spPr>
        <a:solidFill>
          <a:srgbClr val="D9D9D9"/>
        </a:solidFill>
        <a:ln w="0">
          <a:noFill/>
        </a:ln>
      </c:spPr>
    </c:floor>
    <c:sideWall>
      <c:spPr>
        <a:solidFill>
          <a:srgbClr val="D9D9D9"/>
        </a:solidFill>
        <a:ln w="0">
          <a:noFill/>
        </a:ln>
      </c:spPr>
    </c:sideWall>
    <c:backWall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0.0985766571777145"/>
          <c:y val="0.0769108910891089"/>
          <c:w val="0.512891419276129"/>
          <c:h val="0.801980198019802"/>
        </c:manualLayout>
      </c:layout>
      <c:pie3DChart>
        <c:varyColors val="1"/>
        <c:ser>
          <c:idx val="0"/>
          <c:order val="0"/>
          <c:spPr>
            <a:solidFill>
              <a:srgbClr val="6076B4"/>
            </a:solidFill>
            <a:ln w="0">
              <a:noFill/>
            </a:ln>
          </c:spPr>
          <c:explosion val="24"/>
          <c:dPt>
            <c:idx val="0"/>
            <c:explosion val="24"/>
            <c:spPr>
              <a:solidFill>
                <a:srgbClr val="FFCCCC"/>
              </a:solidFill>
              <a:ln w="0">
                <a:noFill/>
              </a:ln>
            </c:spPr>
          </c:dPt>
          <c:dPt>
            <c:idx val="1"/>
            <c:explosion val="24"/>
            <c:spPr>
              <a:solidFill>
                <a:srgbClr val="FFC000"/>
              </a:solidFill>
              <a:ln w="0">
                <a:noFill/>
              </a:ln>
            </c:spPr>
          </c:dPt>
          <c:dPt>
            <c:idx val="2"/>
            <c:explosion val="24"/>
            <c:spPr>
              <a:solidFill>
                <a:srgbClr val="E3F2C7"/>
              </a:solidFill>
              <a:ln w="0">
                <a:noFill/>
              </a:ln>
            </c:spPr>
          </c:dPt>
          <c:dLbls>
            <c:dLbl>
              <c:idx val="0"/>
              <c:layout>
                <c:manualLayout>
                  <c:x val="-0.143628791483207"/>
                  <c:y val="0.0237425171358951"/>
                </c:manualLayout>
              </c:layout>
              <c:tx>
                <c:rich>
                  <a:bodyPr/>
                  <a:p>
                    <a:r>
                      <a:rPr lang="en-US" sz="1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</a:rPr>
                      <a:t>34,2</a:t>
                    </a:r>
                    <a:r>
                      <a:rPr lang="ru-RU" sz="1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</a:rPr>
                      <a:t>%</a:t>
                    </a:r>
                  </a:p>
                </c:rich>
              </c:tx>
              <c:numFmt formatCode="0.0" sourceLinked="0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Trebuchet M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268472265983657"/>
                  <c:y val="0.0497356027939759"/>
                </c:manualLayout>
              </c:layout>
              <c:tx>
                <c:rich>
                  <a:bodyPr/>
                  <a:p>
                    <a:r>
                      <a:rPr lang="en-US" sz="1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</a:rPr>
                      <a:t>1,</a:t>
                    </a:r>
                    <a:r>
                      <a:rPr lang="ru-RU" sz="1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</a:rPr>
                      <a:t>5%</a:t>
                    </a:r>
                  </a:p>
                </c:rich>
              </c:tx>
              <c:numFmt formatCode="0.0" sourceLinked="0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Trebuchet M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tx>
                <c:rich>
                  <a:bodyPr/>
                  <a:p>
                    <a:r>
                      <a:rPr lang="en-US" sz="1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</a:rPr>
                      <a:t>64,3</a:t>
                    </a:r>
                    <a:r>
                      <a:rPr lang="ru-RU" sz="1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</a:rPr>
                      <a:t>%</a:t>
                    </a:r>
                  </a:p>
                </c:rich>
              </c:tx>
              <c:numFmt formatCode="0.0" sourceLinked="0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Trebuchet M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numFmt formatCode="0.0" sourceLinked="0"/>
            <c:txPr>
              <a:bodyPr wrap="square"/>
              <a:lstStyle/>
              <a:p>
                <a:pPr>
                  <a:defRPr sz="1800" b="1" u="none" strike="noStrike">
                    <a:solidFill>
                      <a:srgbClr val="000000"/>
                    </a:solidFill>
                    <a:uFillTx/>
                    <a:latin typeface="Times New Roman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leaderLines>
              <c:spPr>
                <a:ln w="0">
                  <a:solidFill>
                    <a:srgbClr val="000000"/>
                  </a:solidFill>
                </a:ln>
              </c:spPr>
            </c:leaderLines>
          </c:dLbls>
          <c:cat>
            <c:strRef>
              <c:f>categories</c:f>
              <c:strCache>
                <c:ptCount val="3"/>
                <c:pt idx="0">
                  <c:v>Налоговые  доходы </c:v>
                </c:pt>
                <c:pt idx="1">
                  <c:v>Неналоговые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0</c:f>
              <c:numCache>
                <c:formatCode>0.0</c:formatCode>
                <c:ptCount val="3"/>
                <c:pt idx="0">
                  <c:v>287301.4</c:v>
                </c:pt>
                <c:pt idx="1">
                  <c:v>55548.2</c:v>
                </c:pt>
                <c:pt idx="2">
                  <c:v>883424.7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148640993023951"/>
          <c:y val="0.767903430081104"/>
          <c:w val="0.713770045872015"/>
          <c:h val="0.232096569918896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400" b="0" u="none" strike="noStrike">
              <a:solidFill>
                <a:srgbClr val="000000"/>
              </a:solidFill>
              <a:uFillTx/>
              <a:latin typeface="Times New Roman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c:chart>
    <c:autoTitleDeleted val="1"/>
    <c:view3D>
      <c:rotX val="30"/>
      <c:rotY val="0"/>
      <c:rAngAx val="0"/>
      <c:perspective val="30"/>
    </c:view3D>
    <c:floor>
      <c:spPr>
        <a:solidFill>
          <a:srgbClr val="D9D9D9"/>
        </a:solidFill>
        <a:ln w="0">
          <a:noFill/>
        </a:ln>
      </c:spPr>
    </c:floor>
    <c:sideWall>
      <c:spPr>
        <a:solidFill>
          <a:srgbClr val="D9D9D9"/>
        </a:solidFill>
        <a:ln w="0">
          <a:noFill/>
        </a:ln>
      </c:spPr>
    </c:sideWall>
    <c:backWall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0.205706179066835"/>
          <c:y val="0.0990068519516514"/>
          <c:w val="0.543978562421185"/>
          <c:h val="0.839325583185773"/>
        </c:manualLayout>
      </c:layout>
      <c:pie3DChart>
        <c:varyColors val="1"/>
        <c:ser>
          <c:idx val="0"/>
          <c:order val="0"/>
          <c:spPr>
            <a:solidFill>
              <a:srgbClr val="6076B4"/>
            </a:solidFill>
            <a:ln w="0">
              <a:noFill/>
            </a:ln>
          </c:spPr>
          <c:explosion val="25"/>
          <c:dPt>
            <c:idx val="0"/>
            <c:explosion val="25"/>
            <c:spPr>
              <a:solidFill>
                <a:srgbClr val="FFCCCC"/>
              </a:solidFill>
              <a:ln w="0">
                <a:noFill/>
              </a:ln>
            </c:spPr>
          </c:dPt>
          <c:dPt>
            <c:idx val="1"/>
            <c:explosion val="25"/>
            <c:spPr>
              <a:solidFill>
                <a:srgbClr val="FFC000"/>
              </a:solidFill>
              <a:ln w="0">
                <a:noFill/>
              </a:ln>
            </c:spPr>
          </c:dPt>
          <c:dPt>
            <c:idx val="2"/>
            <c:explosion val="25"/>
            <c:spPr>
              <a:solidFill>
                <a:srgbClr val="E3F2C7"/>
              </a:solidFill>
              <a:ln w="0">
                <a:noFill/>
              </a:ln>
            </c:spPr>
          </c:dPt>
          <c:dLbls>
            <c:dLbl>
              <c:idx val="0"/>
              <c:tx>
                <c:rich>
                  <a:bodyPr/>
                  <a:p>
                    <a:r>
                      <a:rPr lang="en-US" sz="1800" b="1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</a:rPr>
                      <a:t>34,3</a:t>
                    </a:r>
                    <a:r>
                      <a:rPr lang="ru-RU" sz="1800" b="1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</a:rPr>
                      <a:t>%</a:t>
                    </a:r>
                  </a:p>
                </c:rich>
              </c:tx>
              <c:numFmt formatCode="0.0" sourceLinked="0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Trebuchet M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tx>
                <c:rich>
                  <a:bodyPr/>
                  <a:p>
                    <a:r>
                      <a:rPr lang="en-US" sz="1800" b="1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</a:rPr>
                      <a:t>1,6</a:t>
                    </a:r>
                    <a:r>
                      <a:rPr lang="ru-RU" sz="1800" b="1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</a:rPr>
                      <a:t>%</a:t>
                    </a:r>
                  </a:p>
                </c:rich>
              </c:tx>
              <c:numFmt formatCode="0.0" sourceLinked="0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Trebuchet M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tx>
                <c:rich>
                  <a:bodyPr/>
                  <a:p>
                    <a:r>
                      <a:rPr lang="en-US" sz="1800" b="1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</a:rPr>
                      <a:t>64,1</a:t>
                    </a:r>
                    <a:r>
                      <a:rPr lang="ru-RU" sz="1800" b="1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</a:rPr>
                      <a:t>%</a:t>
                    </a:r>
                  </a:p>
                </c:rich>
              </c:tx>
              <c:numFmt formatCode="0.0" sourceLinked="0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Trebuchet M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numFmt formatCode="0.0" sourceLinked="0"/>
            <c:txPr>
              <a:bodyPr wrap="square"/>
              <a:lstStyle/>
              <a:p>
                <a:pPr>
                  <a:defRPr sz="1800" b="1" u="none" strike="noStrike">
                    <a:solidFill>
                      <a:srgbClr val="000000"/>
                    </a:solidFill>
                    <a:uFillTx/>
                    <a:latin typeface="Times New Roman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leaderLines>
              <c:spPr>
                <a:ln w="0">
                  <a:solidFill>
                    <a:srgbClr val="000000"/>
                  </a:solidFill>
                </a:ln>
              </c:spPr>
            </c:leaderLines>
          </c:dLbls>
          <c:cat>
            <c:strRef>
              <c:f>categories</c:f>
              <c:strCache>
                <c:ptCount val="3"/>
                <c:pt idx="0">
                  <c:v>Налоговые  доходы </c:v>
                </c:pt>
                <c:pt idx="1">
                  <c:v>Неналоговые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0</c:f>
              <c:numCache>
                <c:formatCode>0.0</c:formatCode>
                <c:ptCount val="3"/>
                <c:pt idx="0">
                  <c:v>434291.1</c:v>
                </c:pt>
                <c:pt idx="1">
                  <c:v>38715.1</c:v>
                </c:pt>
                <c:pt idx="2">
                  <c:v>1000288.4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184405511811024"/>
          <c:y val="0.7700766154188"/>
          <c:w val="0.676705599300087"/>
          <c:h val="0.210490287403964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400" b="0" u="none" strike="noStrike">
              <a:solidFill>
                <a:srgbClr val="000000"/>
              </a:solidFill>
              <a:uFillTx/>
              <a:latin typeface="Times New Roman"/>
            </a:defRPr>
          </a:pPr>
        </a:p>
      </c:txPr>
    </c:legend>
    <c:plotVisOnly val="1"/>
    <c:dispBlanksAs val="gap"/>
  </c:chart>
  <c:spPr>
    <a:noFill/>
    <a:ln w="0">
      <a:noFill/>
    </a:ln>
  </c:spPr>
  <c:userShapes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lineWidthScale>1</cs:lineWidthScale>
    <cs:fillRef idx="0"/>
    <cs:effectRef idx="0"/>
    <cs:fontRef idx="minor"/>
    <a:defRPr sz="1800" b="0"/>
  </cs:axisTitle>
  <cs:categoryAxis>
    <cs:lnRef idx="0"/>
    <cs:fillRef idx="0"/>
    <cs:effectRef idx="0"/>
    <cs:fontRef idx="minor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chartArea>
  <cs:dataLabel>
    <cs:lnRef idx="0"/>
    <cs:fillRef idx="0"/>
    <cs:effectRef idx="0"/>
    <cs:fontRef idx="minor"/>
  </cs:dataLabel>
  <cs:dataPoint>
    <cs:lnRef idx="0"/>
    <cs:fillRef idx="0">
      <cs:styleClr val="auto"/>
    </cs:fillRef>
    <cs:effectRef idx="0"/>
    <cs:fontRef idx="minor">
      <cs:schemeClr val="tx1"/>
    </cs:fontRef>
    <cs:spPr>
      <a:solidFill>
        <a:schemeClr val="phClr"/>
      </a:solidFill>
    </cs:spPr>
  </cs:dataPoint>
  <cs:dataPoint3D>
    <cs:lnRef idx="0"/>
    <cs:fillRef idx="0"/>
    <cs:effectRef idx="0"/>
    <cs:fontRef idx="minor"/>
  </cs:dataPoint3D>
  <cs:dataPointLine>
    <cs:lnRef idx="0"/>
    <cs:fillRef idx="0"/>
    <cs:effectRef idx="0"/>
    <cs:fontRef idx="minor"/>
  </cs:dataPointLine>
  <cs:dataPointMarker>
    <cs:lnRef idx="0"/>
    <cs:fillRef idx="0"/>
    <cs:effectRef idx="0"/>
    <cs:fontRef idx="minor"/>
  </cs:dataPointMarker>
  <cs:dataPointMarkerLayout>
    <cs:lnRef idx="0"/>
    <cs:fillRef idx="0"/>
    <cs:effectRef idx="0"/>
    <cs:fontRef idx="minor"/>
  </cs:dataPointMarkerLayout>
  <cs:dataPointWireframe>
    <cs:lnRef idx="0"/>
    <cs:fillRef idx="0"/>
    <cs:effectRef idx="0"/>
    <cs:fontRef idx="minor"/>
  </cs:dataPointWireframe>
  <cs:dataTable>
    <cs:lnRef idx="0"/>
    <cs:fillRef idx="0"/>
    <cs:effectRef idx="0"/>
    <cs:fontRef idx="minor"/>
  </cs:dataTable>
  <cs:downBar>
    <cs:lnRef idx="0"/>
    <cs:fillRef idx="0"/>
    <cs:effectRef idx="0"/>
    <cs:fontRef idx="minor"/>
  </cs:downBar>
  <cs:dropLine>
    <cs:lnRef idx="0"/>
    <cs:fillRef idx="0"/>
    <cs:effectRef idx="0"/>
    <cs:fontRef idx="minor"/>
  </cs:dropLine>
  <cs:errorBar>
    <cs:lnRef idx="0"/>
    <cs:fillRef idx="0"/>
    <cs:effectRef idx="0"/>
    <cs:fontRef idx="minor"/>
  </cs:errorBar>
  <cs:floor>
    <cs:lnRef idx="0"/>
    <cs:fillRef idx="0"/>
    <cs:effectRef idx="0"/>
    <cs:fontRef idx="minor"/>
  </cs:floor>
  <cs:gridlineMajor>
    <cs:lnRef idx="0"/>
    <cs:fillRef idx="0"/>
    <cs:effectRef idx="0"/>
    <cs:fontRef idx="minor"/>
  </cs:gridlineMajor>
  <cs:gridlineMinor>
    <cs:lnRef idx="0"/>
    <cs:fillRef idx="0"/>
    <cs:effectRef idx="0"/>
    <cs:fontRef idx="minor"/>
  </cs:gridlineMinor>
  <cs:hiLoLine>
    <cs:lnRef idx="0"/>
    <cs:fillRef idx="0"/>
    <cs:effectRef idx="0"/>
    <cs:fontRef idx="minor"/>
  </cs:hiLoLine>
  <cs:leaderLine>
    <cs:lnRef idx="0"/>
    <cs:fillRef idx="0"/>
    <cs:effectRef idx="0"/>
    <cs:fontRef idx="minor"/>
  </cs:leaderLine>
  <cs:legend>
    <cs:lnRef idx="0"/>
    <cs:fillRef idx="0"/>
    <cs:effectRef idx="0"/>
    <cs:fontRef idx="minor"/>
  </cs:legend>
  <cs:plotArea>
    <cs:lnRef idx="0"/>
    <cs:fillRef idx="0"/>
    <cs:effectRef idx="0"/>
    <cs:fontRef idx="minor"/>
  </cs:plotArea>
  <cs:plotArea3D>
    <cs:lnRef idx="0"/>
    <cs:fillRef idx="0"/>
    <cs:effectRef idx="0"/>
    <cs:fontRef idx="minor"/>
  </cs:plotArea3D>
  <cs:seriesAxis>
    <cs:lnRef idx="0"/>
    <cs:fillRef idx="0"/>
    <cs:effectRef idx="0"/>
    <cs:fontRef idx="minor"/>
  </cs:seriesAxis>
  <cs:seriesLine>
    <cs:lnRef idx="0"/>
    <cs:fillRef idx="0"/>
    <cs:effectRef idx="0"/>
    <cs:fontRef idx="minor"/>
  </cs:seriesLine>
  <cs:title>
    <cs:lnRef idx="0"/>
    <cs:fillRef idx="0"/>
    <cs:effectRef idx="0"/>
    <cs:fontRef idx="minor"/>
  </cs:title>
  <cs:trendline>
    <cs:lnRef idx="0"/>
    <cs:fillRef idx="0"/>
    <cs:effectRef idx="0"/>
    <cs:fontRef idx="minor"/>
  </cs:trendline>
  <cs:trendlineLabel>
    <cs:lnRef idx="0"/>
    <cs:fillRef idx="0"/>
    <cs:effectRef idx="0"/>
    <cs:fontRef idx="minor"/>
  </cs:trendlineLabel>
  <cs:upBar>
    <cs:lnRef idx="0"/>
    <cs:fillRef idx="0"/>
    <cs:effectRef idx="0"/>
    <cs:fontRef idx="minor"/>
  </cs:upBar>
  <cs:valueAxis>
    <cs:lnRef idx="0"/>
    <cs:fillRef idx="0"/>
    <cs:effectRef idx="0"/>
    <cs:fontRef idx="minor"/>
  </cs:valueAxis>
  <cs:wall>
    <cs:lnRef idx="0"/>
    <cs:fillRef idx="0"/>
    <cs:effectRef idx="0"/>
    <cs:fontRef idx="minor"/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lineWidthScale>1</cs:lineWidthScale>
    <cs:fillRef idx="0"/>
    <cs:effectRef idx="0"/>
    <cs:fontRef idx="minor"/>
    <a:defRPr sz="1800" b="0"/>
  </cs:axisTitle>
  <cs:categoryAxis>
    <cs:lnRef idx="0"/>
    <cs:fillRef idx="0"/>
    <cs:effectRef idx="0"/>
    <cs:fontRef idx="minor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chartArea>
  <cs:dataLabel>
    <cs:lnRef idx="0"/>
    <cs:fillRef idx="0"/>
    <cs:effectRef idx="0"/>
    <cs:fontRef idx="minor"/>
  </cs:dataLabel>
  <cs:dataPoint>
    <cs:lnRef idx="0"/>
    <cs:fillRef idx="0">
      <cs:styleClr val="auto"/>
    </cs:fillRef>
    <cs:effectRef idx="0"/>
    <cs:fontRef idx="minor">
      <cs:schemeClr val="tx1"/>
    </cs:fontRef>
    <cs:spPr>
      <a:solidFill>
        <a:schemeClr val="phClr"/>
      </a:solidFill>
    </cs:spPr>
  </cs:dataPoint>
  <cs:dataPoint3D>
    <cs:lnRef idx="0"/>
    <cs:fillRef idx="0"/>
    <cs:effectRef idx="0"/>
    <cs:fontRef idx="minor"/>
  </cs:dataPoint3D>
  <cs:dataPointLine>
    <cs:lnRef idx="0"/>
    <cs:fillRef idx="0"/>
    <cs:effectRef idx="0"/>
    <cs:fontRef idx="minor"/>
  </cs:dataPointLine>
  <cs:dataPointMarker>
    <cs:lnRef idx="0"/>
    <cs:fillRef idx="0"/>
    <cs:effectRef idx="0"/>
    <cs:fontRef idx="minor"/>
  </cs:dataPointMarker>
  <cs:dataPointMarkerLayout>
    <cs:lnRef idx="0"/>
    <cs:fillRef idx="0"/>
    <cs:effectRef idx="0"/>
    <cs:fontRef idx="minor"/>
  </cs:dataPointMarkerLayout>
  <cs:dataPointWireframe>
    <cs:lnRef idx="0"/>
    <cs:fillRef idx="0"/>
    <cs:effectRef idx="0"/>
    <cs:fontRef idx="minor"/>
  </cs:dataPointWireframe>
  <cs:dataTable>
    <cs:lnRef idx="0"/>
    <cs:fillRef idx="0"/>
    <cs:effectRef idx="0"/>
    <cs:fontRef idx="minor"/>
  </cs:dataTable>
  <cs:downBar>
    <cs:lnRef idx="0"/>
    <cs:fillRef idx="0"/>
    <cs:effectRef idx="0"/>
    <cs:fontRef idx="minor"/>
  </cs:downBar>
  <cs:dropLine>
    <cs:lnRef idx="0"/>
    <cs:fillRef idx="0"/>
    <cs:effectRef idx="0"/>
    <cs:fontRef idx="minor"/>
  </cs:dropLine>
  <cs:errorBar>
    <cs:lnRef idx="0"/>
    <cs:fillRef idx="0"/>
    <cs:effectRef idx="0"/>
    <cs:fontRef idx="minor"/>
  </cs:errorBar>
  <cs:floor>
    <cs:lnRef idx="0"/>
    <cs:fillRef idx="0"/>
    <cs:effectRef idx="0"/>
    <cs:fontRef idx="minor"/>
  </cs:floor>
  <cs:gridlineMajor>
    <cs:lnRef idx="0"/>
    <cs:fillRef idx="0"/>
    <cs:effectRef idx="0"/>
    <cs:fontRef idx="minor"/>
  </cs:gridlineMajor>
  <cs:gridlineMinor>
    <cs:lnRef idx="0"/>
    <cs:fillRef idx="0"/>
    <cs:effectRef idx="0"/>
    <cs:fontRef idx="minor"/>
  </cs:gridlineMinor>
  <cs:hiLoLine>
    <cs:lnRef idx="0"/>
    <cs:fillRef idx="0"/>
    <cs:effectRef idx="0"/>
    <cs:fontRef idx="minor"/>
  </cs:hiLoLine>
  <cs:leaderLine>
    <cs:lnRef idx="0"/>
    <cs:fillRef idx="0"/>
    <cs:effectRef idx="0"/>
    <cs:fontRef idx="minor"/>
  </cs:leaderLine>
  <cs:legend>
    <cs:lnRef idx="0"/>
    <cs:fillRef idx="0"/>
    <cs:effectRef idx="0"/>
    <cs:fontRef idx="minor"/>
  </cs:legend>
  <cs:plotArea>
    <cs:lnRef idx="0"/>
    <cs:fillRef idx="0"/>
    <cs:effectRef idx="0"/>
    <cs:fontRef idx="minor"/>
  </cs:plotArea>
  <cs:plotArea3D>
    <cs:lnRef idx="0"/>
    <cs:fillRef idx="0"/>
    <cs:effectRef idx="0"/>
    <cs:fontRef idx="minor"/>
  </cs:plotArea3D>
  <cs:seriesAxis>
    <cs:lnRef idx="0"/>
    <cs:fillRef idx="0"/>
    <cs:effectRef idx="0"/>
    <cs:fontRef idx="minor"/>
  </cs:seriesAxis>
  <cs:seriesLine>
    <cs:lnRef idx="0"/>
    <cs:fillRef idx="0"/>
    <cs:effectRef idx="0"/>
    <cs:fontRef idx="minor"/>
  </cs:seriesLine>
  <cs:title>
    <cs:lnRef idx="0"/>
    <cs:fillRef idx="0"/>
    <cs:effectRef idx="0"/>
    <cs:fontRef idx="minor"/>
  </cs:title>
  <cs:trendline>
    <cs:lnRef idx="0"/>
    <cs:fillRef idx="0"/>
    <cs:effectRef idx="0"/>
    <cs:fontRef idx="minor"/>
  </cs:trendline>
  <cs:trendlineLabel>
    <cs:lnRef idx="0"/>
    <cs:fillRef idx="0"/>
    <cs:effectRef idx="0"/>
    <cs:fontRef idx="minor"/>
  </cs:trendlineLabel>
  <cs:upBar>
    <cs:lnRef idx="0"/>
    <cs:fillRef idx="0"/>
    <cs:effectRef idx="0"/>
    <cs:fontRef idx="minor"/>
  </cs:upBar>
  <cs:valueAxis>
    <cs:lnRef idx="0"/>
    <cs:fillRef idx="0"/>
    <cs:effectRef idx="0"/>
    <cs:fontRef idx="minor"/>
  </cs:valueAxis>
  <cs:wall>
    <cs:lnRef idx="0"/>
    <cs:fillRef idx="0"/>
    <cs:effectRef idx="0"/>
    <cs:fontRef idx="minor"/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1B73F9-66F1-4C6E-8041-3891F487AFD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348084-7F2E-4EC4-8A6F-320F40502BA1}">
      <dgm:prSet phldrT="[Текст]" custT="1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20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Межбюджетные трансферты - </a:t>
          </a:r>
          <a:r>
            <a:rPr lang="ru-RU" altLang="ru-RU" sz="2000" b="0" i="0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rPr>
            <a:t>это средства, предоставляемые одним бюджетом бюджетной системы Российской Федерации другому бюджету бюджетной системы Российской Федерации</a:t>
          </a:r>
          <a:r>
            <a:rPr lang="ru-RU" altLang="ru-RU" sz="2000" b="1" i="1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rPr>
            <a:t>.</a:t>
          </a:r>
          <a:endParaRPr lang="ru-RU" sz="2000" b="1" i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37ED344-713F-4FF7-B240-E2256F85DF80}" type="parTrans" cxnId="{D3D17572-2296-47BC-BA4F-982E1FE85ADE}">
      <dgm:prSet/>
      <dgm:spPr/>
      <dgm:t>
        <a:bodyPr/>
        <a:lstStyle/>
        <a:p>
          <a:endParaRPr lang="ru-RU"/>
        </a:p>
      </dgm:t>
    </dgm:pt>
    <dgm:pt modelId="{46A210F8-DAEE-4989-9A20-D598AADD934F}" type="sibTrans" cxnId="{D3D17572-2296-47BC-BA4F-982E1FE85ADE}">
      <dgm:prSet/>
      <dgm:spPr/>
      <dgm:t>
        <a:bodyPr/>
        <a:lstStyle/>
        <a:p>
          <a:endParaRPr lang="ru-RU"/>
        </a:p>
      </dgm:t>
    </dgm:pt>
    <dgm:pt modelId="{5D8CB58D-C74E-4DB9-85B8-A527D049B510}">
      <dgm:prSet phldrT="[Текст]" custT="1"/>
      <dgm:spPr>
        <a:solidFill>
          <a:srgbClr val="F8E3BE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00000"/>
            </a:lnSpc>
          </a:pPr>
          <a:r>
            <a:rPr lang="ru-RU" sz="18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Дотации – </a:t>
          </a:r>
          <a:r>
            <a:rPr lang="ru-RU" sz="1800" b="0" i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предоставляются без конкретной цели их использования</a:t>
          </a:r>
          <a:endParaRPr lang="ru-RU" sz="1800" b="1" i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037DA05-70A6-48D8-B6C8-78828CB8ACA7}" type="parTrans" cxnId="{9B9A19DF-67AF-4DB5-955B-9C3F817A38CB}">
      <dgm:prSet/>
      <dgm:spPr/>
      <dgm:t>
        <a:bodyPr/>
        <a:lstStyle/>
        <a:p>
          <a:endParaRPr lang="ru-RU"/>
        </a:p>
      </dgm:t>
    </dgm:pt>
    <dgm:pt modelId="{A2FED3B0-8B9C-4893-94CB-014EDBA7D971}" type="sibTrans" cxnId="{9B9A19DF-67AF-4DB5-955B-9C3F817A38CB}">
      <dgm:prSet/>
      <dgm:spPr/>
      <dgm:t>
        <a:bodyPr/>
        <a:lstStyle/>
        <a:p>
          <a:endParaRPr lang="ru-RU"/>
        </a:p>
      </dgm:t>
    </dgm:pt>
    <dgm:pt modelId="{8CDC40A9-234D-43A4-94C7-888DD8BC1074}">
      <dgm:prSet phldrT="[Текст]" custT="1"/>
      <dgm:spPr>
        <a:solidFill>
          <a:srgbClr val="F8E3BE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Субвенции – </a:t>
          </a:r>
          <a:r>
            <a:rPr lang="ru-RU" sz="1800" b="0" i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предоставляются на финансирование «переданных» другим публично-правовым образованиям полномочий</a:t>
          </a:r>
        </a:p>
      </dgm:t>
    </dgm:pt>
    <dgm:pt modelId="{D624FEE9-E4B0-4EDE-BBF9-FF521B0973F7}" type="parTrans" cxnId="{D9D1C749-D0B6-4E7F-A271-35976208BAE7}">
      <dgm:prSet/>
      <dgm:spPr/>
      <dgm:t>
        <a:bodyPr/>
        <a:lstStyle/>
        <a:p>
          <a:endParaRPr lang="ru-RU"/>
        </a:p>
      </dgm:t>
    </dgm:pt>
    <dgm:pt modelId="{FD875354-6108-4109-A622-7108F23F939A}" type="sibTrans" cxnId="{D9D1C749-D0B6-4E7F-A271-35976208BAE7}">
      <dgm:prSet/>
      <dgm:spPr/>
      <dgm:t>
        <a:bodyPr/>
        <a:lstStyle/>
        <a:p>
          <a:endParaRPr lang="ru-RU"/>
        </a:p>
      </dgm:t>
    </dgm:pt>
    <dgm:pt modelId="{2F8353DA-14A8-4F80-93FA-C4CA1AB83878}">
      <dgm:prSet phldrT="[Текст]" custT="1"/>
      <dgm:spPr>
        <a:solidFill>
          <a:srgbClr val="F8E3BE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Субсидии и иные межбюджетные трансферты – </a:t>
          </a:r>
          <a:r>
            <a:rPr lang="ru-RU" sz="1800" b="0" i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предоставляются на определенные цели</a:t>
          </a:r>
          <a:endParaRPr lang="ru-RU" sz="1800" b="1" i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5081722-9F62-4AD1-B520-A7CC97017EDE}" type="parTrans" cxnId="{0761A9A4-A6A3-4CC6-BACA-5DD8144495E6}">
      <dgm:prSet/>
      <dgm:spPr/>
      <dgm:t>
        <a:bodyPr/>
        <a:lstStyle/>
        <a:p>
          <a:endParaRPr lang="ru-RU"/>
        </a:p>
      </dgm:t>
    </dgm:pt>
    <dgm:pt modelId="{108311D7-BDF6-4DAE-9A02-573D61642E28}" type="sibTrans" cxnId="{0761A9A4-A6A3-4CC6-BACA-5DD8144495E6}">
      <dgm:prSet/>
      <dgm:spPr/>
      <dgm:t>
        <a:bodyPr/>
        <a:lstStyle/>
        <a:p>
          <a:endParaRPr lang="ru-RU"/>
        </a:p>
      </dgm:t>
    </dgm:pt>
    <dgm:pt modelId="{96CAD508-B153-4FC4-9FD6-155CA6779B91}" type="pres">
      <dgm:prSet presAssocID="{2C1B73F9-66F1-4C6E-8041-3891F487AF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84E19B-6C2E-4E63-96F3-D9E75E4FA21D}" type="pres">
      <dgm:prSet presAssocID="{D3348084-7F2E-4EC4-8A6F-320F40502BA1}" presName="hierRoot1" presStyleCnt="0">
        <dgm:presLayoutVars>
          <dgm:hierBranch val="init"/>
        </dgm:presLayoutVars>
      </dgm:prSet>
      <dgm:spPr/>
    </dgm:pt>
    <dgm:pt modelId="{637F0429-CD20-48E2-8A83-21339BC9317A}" type="pres">
      <dgm:prSet presAssocID="{D3348084-7F2E-4EC4-8A6F-320F40502BA1}" presName="rootComposite1" presStyleCnt="0"/>
      <dgm:spPr/>
    </dgm:pt>
    <dgm:pt modelId="{A79F0D7E-828F-40CF-8D96-CB5035325E56}" type="pres">
      <dgm:prSet presAssocID="{D3348084-7F2E-4EC4-8A6F-320F40502BA1}" presName="rootText1" presStyleLbl="node0" presStyleIdx="0" presStyleCnt="1" custScaleX="392310" custScaleY="148592" custLinFactNeighborX="590" custLinFactNeighborY="-41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59769C-6B30-4243-8C7A-49F762D44E6C}" type="pres">
      <dgm:prSet presAssocID="{D3348084-7F2E-4EC4-8A6F-320F40502BA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376CCBF-4D6E-4E46-9196-49484A22CC5B}" type="pres">
      <dgm:prSet presAssocID="{D3348084-7F2E-4EC4-8A6F-320F40502BA1}" presName="hierChild2" presStyleCnt="0"/>
      <dgm:spPr/>
    </dgm:pt>
    <dgm:pt modelId="{EC195C0A-839E-412A-9249-8645F36ACA0F}" type="pres">
      <dgm:prSet presAssocID="{7037DA05-70A6-48D8-B6C8-78828CB8ACA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F5FFC8E5-1307-4B0B-A544-89BE3E8182D4}" type="pres">
      <dgm:prSet presAssocID="{5D8CB58D-C74E-4DB9-85B8-A527D049B510}" presName="hierRoot2" presStyleCnt="0">
        <dgm:presLayoutVars>
          <dgm:hierBranch val="init"/>
        </dgm:presLayoutVars>
      </dgm:prSet>
      <dgm:spPr/>
    </dgm:pt>
    <dgm:pt modelId="{C844E1AF-FCBA-4076-9298-60BAA35D7FA2}" type="pres">
      <dgm:prSet presAssocID="{5D8CB58D-C74E-4DB9-85B8-A527D049B510}" presName="rootComposite" presStyleCnt="0"/>
      <dgm:spPr/>
    </dgm:pt>
    <dgm:pt modelId="{DE9FFC1D-18D3-4A66-BCD0-867CBDB76287}" type="pres">
      <dgm:prSet presAssocID="{5D8CB58D-C74E-4DB9-85B8-A527D049B510}" presName="rootText" presStyleLbl="node2" presStyleIdx="0" presStyleCnt="3" custScaleX="120943" custScaleY="193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DE60D2-2163-4DD4-BEFA-0B005120D671}" type="pres">
      <dgm:prSet presAssocID="{5D8CB58D-C74E-4DB9-85B8-A527D049B510}" presName="rootConnector" presStyleLbl="node2" presStyleIdx="0" presStyleCnt="3"/>
      <dgm:spPr/>
      <dgm:t>
        <a:bodyPr/>
        <a:lstStyle/>
        <a:p>
          <a:endParaRPr lang="ru-RU"/>
        </a:p>
      </dgm:t>
    </dgm:pt>
    <dgm:pt modelId="{0B3A03FA-8619-47E3-8F3F-AF49F6A537EC}" type="pres">
      <dgm:prSet presAssocID="{5D8CB58D-C74E-4DB9-85B8-A527D049B510}" presName="hierChild4" presStyleCnt="0"/>
      <dgm:spPr/>
    </dgm:pt>
    <dgm:pt modelId="{63AB1467-9B3A-4D48-AD66-CBDBBF9FE0D6}" type="pres">
      <dgm:prSet presAssocID="{5D8CB58D-C74E-4DB9-85B8-A527D049B510}" presName="hierChild5" presStyleCnt="0"/>
      <dgm:spPr/>
    </dgm:pt>
    <dgm:pt modelId="{D490AF61-CB76-4C3D-AF1C-CC8E1FA788C8}" type="pres">
      <dgm:prSet presAssocID="{D624FEE9-E4B0-4EDE-BBF9-FF521B0973F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7446E6C-9755-41B5-AD4C-E2029BA2D8E7}" type="pres">
      <dgm:prSet presAssocID="{8CDC40A9-234D-43A4-94C7-888DD8BC1074}" presName="hierRoot2" presStyleCnt="0">
        <dgm:presLayoutVars>
          <dgm:hierBranch val="init"/>
        </dgm:presLayoutVars>
      </dgm:prSet>
      <dgm:spPr/>
    </dgm:pt>
    <dgm:pt modelId="{FC3712DF-623D-4ECE-A8F1-0269AB7952F1}" type="pres">
      <dgm:prSet presAssocID="{8CDC40A9-234D-43A4-94C7-888DD8BC1074}" presName="rootComposite" presStyleCnt="0"/>
      <dgm:spPr/>
    </dgm:pt>
    <dgm:pt modelId="{1D1E3660-9BCA-455D-84DF-907A4D50E450}" type="pres">
      <dgm:prSet presAssocID="{8CDC40A9-234D-43A4-94C7-888DD8BC1074}" presName="rootText" presStyleLbl="node2" presStyleIdx="1" presStyleCnt="3" custScaleX="142345" custScaleY="1904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F5EED1-A868-4BBD-B139-40ED11FCC827}" type="pres">
      <dgm:prSet presAssocID="{8CDC40A9-234D-43A4-94C7-888DD8BC1074}" presName="rootConnector" presStyleLbl="node2" presStyleIdx="1" presStyleCnt="3"/>
      <dgm:spPr/>
      <dgm:t>
        <a:bodyPr/>
        <a:lstStyle/>
        <a:p>
          <a:endParaRPr lang="ru-RU"/>
        </a:p>
      </dgm:t>
    </dgm:pt>
    <dgm:pt modelId="{45485C19-922D-4C0A-9319-EDAE2BDF97D5}" type="pres">
      <dgm:prSet presAssocID="{8CDC40A9-234D-43A4-94C7-888DD8BC1074}" presName="hierChild4" presStyleCnt="0"/>
      <dgm:spPr/>
    </dgm:pt>
    <dgm:pt modelId="{BDF37EED-9F73-4630-8E27-8D2A06A81027}" type="pres">
      <dgm:prSet presAssocID="{8CDC40A9-234D-43A4-94C7-888DD8BC1074}" presName="hierChild5" presStyleCnt="0"/>
      <dgm:spPr/>
    </dgm:pt>
    <dgm:pt modelId="{B8ADF916-D99A-4C1A-934F-3A367D09FEAD}" type="pres">
      <dgm:prSet presAssocID="{B5081722-9F62-4AD1-B520-A7CC97017ED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4CF11E2-FF4C-4BFC-A62B-239599457334}" type="pres">
      <dgm:prSet presAssocID="{2F8353DA-14A8-4F80-93FA-C4CA1AB83878}" presName="hierRoot2" presStyleCnt="0">
        <dgm:presLayoutVars>
          <dgm:hierBranch val="init"/>
        </dgm:presLayoutVars>
      </dgm:prSet>
      <dgm:spPr/>
    </dgm:pt>
    <dgm:pt modelId="{4542BF75-BD2E-4A28-95D4-2B6633C9B6DC}" type="pres">
      <dgm:prSet presAssocID="{2F8353DA-14A8-4F80-93FA-C4CA1AB83878}" presName="rootComposite" presStyleCnt="0"/>
      <dgm:spPr/>
    </dgm:pt>
    <dgm:pt modelId="{8CC6FCFD-F62A-4FC4-B108-A2EF0F5F9CC5}" type="pres">
      <dgm:prSet presAssocID="{2F8353DA-14A8-4F80-93FA-C4CA1AB83878}" presName="rootText" presStyleLbl="node2" presStyleIdx="2" presStyleCnt="3" custScaleX="127587" custScaleY="193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106503-C359-44ED-B4EE-CA609EB854CC}" type="pres">
      <dgm:prSet presAssocID="{2F8353DA-14A8-4F80-93FA-C4CA1AB83878}" presName="rootConnector" presStyleLbl="node2" presStyleIdx="2" presStyleCnt="3"/>
      <dgm:spPr/>
      <dgm:t>
        <a:bodyPr/>
        <a:lstStyle/>
        <a:p>
          <a:endParaRPr lang="ru-RU"/>
        </a:p>
      </dgm:t>
    </dgm:pt>
    <dgm:pt modelId="{2CD6A55B-6A2C-4EA7-A843-12EC57BA4DA5}" type="pres">
      <dgm:prSet presAssocID="{2F8353DA-14A8-4F80-93FA-C4CA1AB83878}" presName="hierChild4" presStyleCnt="0"/>
      <dgm:spPr/>
    </dgm:pt>
    <dgm:pt modelId="{9F1A2FFB-9CD8-4E01-8DF2-D957397D020C}" type="pres">
      <dgm:prSet presAssocID="{2F8353DA-14A8-4F80-93FA-C4CA1AB83878}" presName="hierChild5" presStyleCnt="0"/>
      <dgm:spPr/>
    </dgm:pt>
    <dgm:pt modelId="{EEE421C0-C6C8-459D-9B39-2BBA038D6C9E}" type="pres">
      <dgm:prSet presAssocID="{D3348084-7F2E-4EC4-8A6F-320F40502BA1}" presName="hierChild3" presStyleCnt="0"/>
      <dgm:spPr/>
    </dgm:pt>
  </dgm:ptLst>
  <dgm:cxnLst>
    <dgm:cxn modelId="{9B9A19DF-67AF-4DB5-955B-9C3F817A38CB}" srcId="{D3348084-7F2E-4EC4-8A6F-320F40502BA1}" destId="{5D8CB58D-C74E-4DB9-85B8-A527D049B510}" srcOrd="0" destOrd="0" parTransId="{7037DA05-70A6-48D8-B6C8-78828CB8ACA7}" sibTransId="{A2FED3B0-8B9C-4893-94CB-014EDBA7D971}"/>
    <dgm:cxn modelId="{8301D03E-1779-4FE3-8B21-39E50FEC795F}" type="presOf" srcId="{8CDC40A9-234D-43A4-94C7-888DD8BC1074}" destId="{1D1E3660-9BCA-455D-84DF-907A4D50E450}" srcOrd="0" destOrd="0" presId="urn:microsoft.com/office/officeart/2005/8/layout/orgChart1"/>
    <dgm:cxn modelId="{A6D30827-4A63-4E14-A1E7-CC408F410193}" type="presOf" srcId="{2C1B73F9-66F1-4C6E-8041-3891F487AFD4}" destId="{96CAD508-B153-4FC4-9FD6-155CA6779B91}" srcOrd="0" destOrd="0" presId="urn:microsoft.com/office/officeart/2005/8/layout/orgChart1"/>
    <dgm:cxn modelId="{D3D17572-2296-47BC-BA4F-982E1FE85ADE}" srcId="{2C1B73F9-66F1-4C6E-8041-3891F487AFD4}" destId="{D3348084-7F2E-4EC4-8A6F-320F40502BA1}" srcOrd="0" destOrd="0" parTransId="{837ED344-713F-4FF7-B240-E2256F85DF80}" sibTransId="{46A210F8-DAEE-4989-9A20-D598AADD934F}"/>
    <dgm:cxn modelId="{927D7315-F53D-4CDF-9A6B-1A73D628A594}" type="presOf" srcId="{D3348084-7F2E-4EC4-8A6F-320F40502BA1}" destId="{8659769C-6B30-4243-8C7A-49F762D44E6C}" srcOrd="1" destOrd="0" presId="urn:microsoft.com/office/officeart/2005/8/layout/orgChart1"/>
    <dgm:cxn modelId="{DB6025CC-8BEB-44E7-9E4D-F66CB6FB5E9F}" type="presOf" srcId="{5D8CB58D-C74E-4DB9-85B8-A527D049B510}" destId="{DE9FFC1D-18D3-4A66-BCD0-867CBDB76287}" srcOrd="0" destOrd="0" presId="urn:microsoft.com/office/officeart/2005/8/layout/orgChart1"/>
    <dgm:cxn modelId="{D9D1C749-D0B6-4E7F-A271-35976208BAE7}" srcId="{D3348084-7F2E-4EC4-8A6F-320F40502BA1}" destId="{8CDC40A9-234D-43A4-94C7-888DD8BC1074}" srcOrd="1" destOrd="0" parTransId="{D624FEE9-E4B0-4EDE-BBF9-FF521B0973F7}" sibTransId="{FD875354-6108-4109-A622-7108F23F939A}"/>
    <dgm:cxn modelId="{ECCF60B1-FD55-4FC8-BEEF-1488DAA515C1}" type="presOf" srcId="{2F8353DA-14A8-4F80-93FA-C4CA1AB83878}" destId="{CF106503-C359-44ED-B4EE-CA609EB854CC}" srcOrd="1" destOrd="0" presId="urn:microsoft.com/office/officeart/2005/8/layout/orgChart1"/>
    <dgm:cxn modelId="{7C4F4ACF-2412-4DA0-A5B9-C381A438429D}" type="presOf" srcId="{2F8353DA-14A8-4F80-93FA-C4CA1AB83878}" destId="{8CC6FCFD-F62A-4FC4-B108-A2EF0F5F9CC5}" srcOrd="0" destOrd="0" presId="urn:microsoft.com/office/officeart/2005/8/layout/orgChart1"/>
    <dgm:cxn modelId="{EB4E3FD4-B8A1-4E49-86FB-76C7728318D3}" type="presOf" srcId="{5D8CB58D-C74E-4DB9-85B8-A527D049B510}" destId="{44DE60D2-2163-4DD4-BEFA-0B005120D671}" srcOrd="1" destOrd="0" presId="urn:microsoft.com/office/officeart/2005/8/layout/orgChart1"/>
    <dgm:cxn modelId="{DF261751-BE55-4F08-8D1E-F193F1C4B164}" type="presOf" srcId="{D624FEE9-E4B0-4EDE-BBF9-FF521B0973F7}" destId="{D490AF61-CB76-4C3D-AF1C-CC8E1FA788C8}" srcOrd="0" destOrd="0" presId="urn:microsoft.com/office/officeart/2005/8/layout/orgChart1"/>
    <dgm:cxn modelId="{0761A9A4-A6A3-4CC6-BACA-5DD8144495E6}" srcId="{D3348084-7F2E-4EC4-8A6F-320F40502BA1}" destId="{2F8353DA-14A8-4F80-93FA-C4CA1AB83878}" srcOrd="2" destOrd="0" parTransId="{B5081722-9F62-4AD1-B520-A7CC97017EDE}" sibTransId="{108311D7-BDF6-4DAE-9A02-573D61642E28}"/>
    <dgm:cxn modelId="{1C4744E9-65F1-4D1E-A72C-F2E09B63ACA6}" type="presOf" srcId="{8CDC40A9-234D-43A4-94C7-888DD8BC1074}" destId="{24F5EED1-A868-4BBD-B139-40ED11FCC827}" srcOrd="1" destOrd="0" presId="urn:microsoft.com/office/officeart/2005/8/layout/orgChart1"/>
    <dgm:cxn modelId="{2FF82B2B-BD3D-4570-AE5C-C47E03BB0695}" type="presOf" srcId="{B5081722-9F62-4AD1-B520-A7CC97017EDE}" destId="{B8ADF916-D99A-4C1A-934F-3A367D09FEAD}" srcOrd="0" destOrd="0" presId="urn:microsoft.com/office/officeart/2005/8/layout/orgChart1"/>
    <dgm:cxn modelId="{3BE25108-145E-4AF6-BDC2-842AFB256E31}" type="presOf" srcId="{7037DA05-70A6-48D8-B6C8-78828CB8ACA7}" destId="{EC195C0A-839E-412A-9249-8645F36ACA0F}" srcOrd="0" destOrd="0" presId="urn:microsoft.com/office/officeart/2005/8/layout/orgChart1"/>
    <dgm:cxn modelId="{C79278FB-0ECB-469E-BBE9-4F8F70AE4E01}" type="presOf" srcId="{D3348084-7F2E-4EC4-8A6F-320F40502BA1}" destId="{A79F0D7E-828F-40CF-8D96-CB5035325E56}" srcOrd="0" destOrd="0" presId="urn:microsoft.com/office/officeart/2005/8/layout/orgChart1"/>
    <dgm:cxn modelId="{23E38BC6-2D8D-41AD-B6A0-D2538923FFCA}" type="presParOf" srcId="{96CAD508-B153-4FC4-9FD6-155CA6779B91}" destId="{B784E19B-6C2E-4E63-96F3-D9E75E4FA21D}" srcOrd="0" destOrd="0" presId="urn:microsoft.com/office/officeart/2005/8/layout/orgChart1"/>
    <dgm:cxn modelId="{26B1CAC7-ECFB-466C-AD06-C7DEF649570A}" type="presParOf" srcId="{B784E19B-6C2E-4E63-96F3-D9E75E4FA21D}" destId="{637F0429-CD20-48E2-8A83-21339BC9317A}" srcOrd="0" destOrd="0" presId="urn:microsoft.com/office/officeart/2005/8/layout/orgChart1"/>
    <dgm:cxn modelId="{6137A2B5-7340-4567-B14A-3A70580D2836}" type="presParOf" srcId="{637F0429-CD20-48E2-8A83-21339BC9317A}" destId="{A79F0D7E-828F-40CF-8D96-CB5035325E56}" srcOrd="0" destOrd="0" presId="urn:microsoft.com/office/officeart/2005/8/layout/orgChart1"/>
    <dgm:cxn modelId="{7A3AB2E1-5FB1-47E1-BA33-7DC1CEA2E28D}" type="presParOf" srcId="{637F0429-CD20-48E2-8A83-21339BC9317A}" destId="{8659769C-6B30-4243-8C7A-49F762D44E6C}" srcOrd="1" destOrd="0" presId="urn:microsoft.com/office/officeart/2005/8/layout/orgChart1"/>
    <dgm:cxn modelId="{21DAE02F-4064-456E-8808-76536580A3C0}" type="presParOf" srcId="{B784E19B-6C2E-4E63-96F3-D9E75E4FA21D}" destId="{0376CCBF-4D6E-4E46-9196-49484A22CC5B}" srcOrd="1" destOrd="0" presId="urn:microsoft.com/office/officeart/2005/8/layout/orgChart1"/>
    <dgm:cxn modelId="{18B3A919-427C-4C55-89BB-755C49DA2178}" type="presParOf" srcId="{0376CCBF-4D6E-4E46-9196-49484A22CC5B}" destId="{EC195C0A-839E-412A-9249-8645F36ACA0F}" srcOrd="0" destOrd="0" presId="urn:microsoft.com/office/officeart/2005/8/layout/orgChart1"/>
    <dgm:cxn modelId="{A7AD4DF5-A221-439F-A1EE-09860A1F9811}" type="presParOf" srcId="{0376CCBF-4D6E-4E46-9196-49484A22CC5B}" destId="{F5FFC8E5-1307-4B0B-A544-89BE3E8182D4}" srcOrd="1" destOrd="0" presId="urn:microsoft.com/office/officeart/2005/8/layout/orgChart1"/>
    <dgm:cxn modelId="{46673ABB-CF17-4535-BAC8-7245E72ED6BA}" type="presParOf" srcId="{F5FFC8E5-1307-4B0B-A544-89BE3E8182D4}" destId="{C844E1AF-FCBA-4076-9298-60BAA35D7FA2}" srcOrd="0" destOrd="0" presId="urn:microsoft.com/office/officeart/2005/8/layout/orgChart1"/>
    <dgm:cxn modelId="{04598655-248C-4241-9ED9-A49A5F260097}" type="presParOf" srcId="{C844E1AF-FCBA-4076-9298-60BAA35D7FA2}" destId="{DE9FFC1D-18D3-4A66-BCD0-867CBDB76287}" srcOrd="0" destOrd="0" presId="urn:microsoft.com/office/officeart/2005/8/layout/orgChart1"/>
    <dgm:cxn modelId="{0D367016-1331-4329-A3A9-0B8D0877F2B4}" type="presParOf" srcId="{C844E1AF-FCBA-4076-9298-60BAA35D7FA2}" destId="{44DE60D2-2163-4DD4-BEFA-0B005120D671}" srcOrd="1" destOrd="0" presId="urn:microsoft.com/office/officeart/2005/8/layout/orgChart1"/>
    <dgm:cxn modelId="{D42446A7-98CB-4120-99FF-770C65913558}" type="presParOf" srcId="{F5FFC8E5-1307-4B0B-A544-89BE3E8182D4}" destId="{0B3A03FA-8619-47E3-8F3F-AF49F6A537EC}" srcOrd="1" destOrd="0" presId="urn:microsoft.com/office/officeart/2005/8/layout/orgChart1"/>
    <dgm:cxn modelId="{5DD3A67B-AA45-4DE9-992C-E4E18C9C50F9}" type="presParOf" srcId="{F5FFC8E5-1307-4B0B-A544-89BE3E8182D4}" destId="{63AB1467-9B3A-4D48-AD66-CBDBBF9FE0D6}" srcOrd="2" destOrd="0" presId="urn:microsoft.com/office/officeart/2005/8/layout/orgChart1"/>
    <dgm:cxn modelId="{582EC5AC-B96D-45DD-B08D-C7F4470E6EB4}" type="presParOf" srcId="{0376CCBF-4D6E-4E46-9196-49484A22CC5B}" destId="{D490AF61-CB76-4C3D-AF1C-CC8E1FA788C8}" srcOrd="2" destOrd="0" presId="urn:microsoft.com/office/officeart/2005/8/layout/orgChart1"/>
    <dgm:cxn modelId="{8DF40CFF-B5B9-4F87-AEC8-6869D8088DD0}" type="presParOf" srcId="{0376CCBF-4D6E-4E46-9196-49484A22CC5B}" destId="{97446E6C-9755-41B5-AD4C-E2029BA2D8E7}" srcOrd="3" destOrd="0" presId="urn:microsoft.com/office/officeart/2005/8/layout/orgChart1"/>
    <dgm:cxn modelId="{AD246075-88CD-455C-AE80-848CE2A2A5CA}" type="presParOf" srcId="{97446E6C-9755-41B5-AD4C-E2029BA2D8E7}" destId="{FC3712DF-623D-4ECE-A8F1-0269AB7952F1}" srcOrd="0" destOrd="0" presId="urn:microsoft.com/office/officeart/2005/8/layout/orgChart1"/>
    <dgm:cxn modelId="{BD852CBC-FB17-4506-A410-DEC6EB39EAA7}" type="presParOf" srcId="{FC3712DF-623D-4ECE-A8F1-0269AB7952F1}" destId="{1D1E3660-9BCA-455D-84DF-907A4D50E450}" srcOrd="0" destOrd="0" presId="urn:microsoft.com/office/officeart/2005/8/layout/orgChart1"/>
    <dgm:cxn modelId="{EE747CB9-478C-40A7-B7F6-9CC04ACFBE28}" type="presParOf" srcId="{FC3712DF-623D-4ECE-A8F1-0269AB7952F1}" destId="{24F5EED1-A868-4BBD-B139-40ED11FCC827}" srcOrd="1" destOrd="0" presId="urn:microsoft.com/office/officeart/2005/8/layout/orgChart1"/>
    <dgm:cxn modelId="{6BEC03AE-AC74-443B-992D-F84869E45334}" type="presParOf" srcId="{97446E6C-9755-41B5-AD4C-E2029BA2D8E7}" destId="{45485C19-922D-4C0A-9319-EDAE2BDF97D5}" srcOrd="1" destOrd="0" presId="urn:microsoft.com/office/officeart/2005/8/layout/orgChart1"/>
    <dgm:cxn modelId="{BE2175F0-6677-4668-872D-F0AEFA31E45B}" type="presParOf" srcId="{97446E6C-9755-41B5-AD4C-E2029BA2D8E7}" destId="{BDF37EED-9F73-4630-8E27-8D2A06A81027}" srcOrd="2" destOrd="0" presId="urn:microsoft.com/office/officeart/2005/8/layout/orgChart1"/>
    <dgm:cxn modelId="{A90E6416-0BA1-4BD1-AB1C-80AAC10E433B}" type="presParOf" srcId="{0376CCBF-4D6E-4E46-9196-49484A22CC5B}" destId="{B8ADF916-D99A-4C1A-934F-3A367D09FEAD}" srcOrd="4" destOrd="0" presId="urn:microsoft.com/office/officeart/2005/8/layout/orgChart1"/>
    <dgm:cxn modelId="{680325FC-1F3B-4A0C-B365-814B3BC2745F}" type="presParOf" srcId="{0376CCBF-4D6E-4E46-9196-49484A22CC5B}" destId="{E4CF11E2-FF4C-4BFC-A62B-239599457334}" srcOrd="5" destOrd="0" presId="urn:microsoft.com/office/officeart/2005/8/layout/orgChart1"/>
    <dgm:cxn modelId="{E8D4E557-EA94-4579-89FF-C02DBE8DC00A}" type="presParOf" srcId="{E4CF11E2-FF4C-4BFC-A62B-239599457334}" destId="{4542BF75-BD2E-4A28-95D4-2B6633C9B6DC}" srcOrd="0" destOrd="0" presId="urn:microsoft.com/office/officeart/2005/8/layout/orgChart1"/>
    <dgm:cxn modelId="{EC793514-FA06-4454-9C32-426167BE23D7}" type="presParOf" srcId="{4542BF75-BD2E-4A28-95D4-2B6633C9B6DC}" destId="{8CC6FCFD-F62A-4FC4-B108-A2EF0F5F9CC5}" srcOrd="0" destOrd="0" presId="urn:microsoft.com/office/officeart/2005/8/layout/orgChart1"/>
    <dgm:cxn modelId="{C26316C5-5613-4EB1-916F-71D27551B852}" type="presParOf" srcId="{4542BF75-BD2E-4A28-95D4-2B6633C9B6DC}" destId="{CF106503-C359-44ED-B4EE-CA609EB854CC}" srcOrd="1" destOrd="0" presId="urn:microsoft.com/office/officeart/2005/8/layout/orgChart1"/>
    <dgm:cxn modelId="{088223D7-9E7F-4A30-AB1E-8AEC3A34A12B}" type="presParOf" srcId="{E4CF11E2-FF4C-4BFC-A62B-239599457334}" destId="{2CD6A55B-6A2C-4EA7-A843-12EC57BA4DA5}" srcOrd="1" destOrd="0" presId="urn:microsoft.com/office/officeart/2005/8/layout/orgChart1"/>
    <dgm:cxn modelId="{CDBD2A9B-4226-482B-B900-AB013FA6484F}" type="presParOf" srcId="{E4CF11E2-FF4C-4BFC-A62B-239599457334}" destId="{9F1A2FFB-9CD8-4E01-8DF2-D957397D020C}" srcOrd="2" destOrd="0" presId="urn:microsoft.com/office/officeart/2005/8/layout/orgChart1"/>
    <dgm:cxn modelId="{0C17A6C4-80FB-4401-A1BA-F3361F602E6A}" type="presParOf" srcId="{B784E19B-6C2E-4E63-96F3-D9E75E4FA21D}" destId="{EEE421C0-C6C8-459D-9B39-2BBA038D6C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C2CBAB-5351-4A4E-9224-2C4ABF8614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C5FDD-F893-45DF-BA7A-8E90364ACC6C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ДОХОДЫ</a:t>
          </a:r>
          <a:endParaRPr lang="ru-RU" sz="24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11763508-FDEA-44E2-AAEF-7EC3958CC6BA}" type="parTrans" cxnId="{1AE09180-FE44-46D3-A35C-169BC881E504}">
      <dgm:prSet/>
      <dgm:spPr/>
      <dgm:t>
        <a:bodyPr/>
        <a:lstStyle/>
        <a:p>
          <a:endParaRPr lang="ru-RU"/>
        </a:p>
      </dgm:t>
    </dgm:pt>
    <dgm:pt modelId="{F7A135A6-49E2-464F-9282-B5223E7ABC94}" type="sibTrans" cxnId="{1AE09180-FE44-46D3-A35C-169BC881E504}">
      <dgm:prSet/>
      <dgm:spPr/>
      <dgm:t>
        <a:bodyPr/>
        <a:lstStyle/>
        <a:p>
          <a:endParaRPr lang="ru-RU"/>
        </a:p>
      </dgm:t>
    </dgm:pt>
    <dgm:pt modelId="{7E36FE36-E445-4E84-B519-70C9A76133E8}">
      <dgm:prSet phldrT="[Текст]" custT="1"/>
      <dgm:spPr>
        <a:solidFill>
          <a:srgbClr val="FFCCCC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РАСХОДЫ</a:t>
          </a:r>
          <a:endParaRPr lang="ru-RU" sz="24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47D956D-8A02-4E9E-BD05-DA426D5A61D9}" type="parTrans" cxnId="{3CD0080D-066B-4FB3-8B75-E52628A4E5AD}">
      <dgm:prSet/>
      <dgm:spPr/>
      <dgm:t>
        <a:bodyPr/>
        <a:lstStyle/>
        <a:p>
          <a:endParaRPr lang="ru-RU"/>
        </a:p>
      </dgm:t>
    </dgm:pt>
    <dgm:pt modelId="{02D977C4-3248-4A66-BFC7-1749D1C7F60E}" type="sibTrans" cxnId="{3CD0080D-066B-4FB3-8B75-E52628A4E5AD}">
      <dgm:prSet/>
      <dgm:spPr/>
      <dgm:t>
        <a:bodyPr/>
        <a:lstStyle/>
        <a:p>
          <a:endParaRPr lang="ru-RU"/>
        </a:p>
      </dgm:t>
    </dgm:pt>
    <dgm:pt modelId="{2A4B92D7-AD52-4AD7-AABF-5FA8C23545C5}">
      <dgm:prSet phldrT="[Текст]" custT="1"/>
      <dgm:spPr>
        <a:solidFill>
          <a:schemeClr val="bg2">
            <a:lumMod val="7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ДЕФИЦИТ/</a:t>
          </a:r>
        </a:p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ПРОФИЦИТ (-/+)</a:t>
          </a:r>
          <a:endParaRPr lang="ru-RU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0971B46-562C-427C-B0C8-451EDE5FB228}" type="parTrans" cxnId="{1C1E025F-9302-4E73-A74B-B0795227B35E}">
      <dgm:prSet/>
      <dgm:spPr/>
      <dgm:t>
        <a:bodyPr/>
        <a:lstStyle/>
        <a:p>
          <a:endParaRPr lang="ru-RU"/>
        </a:p>
      </dgm:t>
    </dgm:pt>
    <dgm:pt modelId="{B98865D7-551A-4CF4-952C-356F57DEBF27}" type="sibTrans" cxnId="{1C1E025F-9302-4E73-A74B-B0795227B35E}">
      <dgm:prSet/>
      <dgm:spPr/>
      <dgm:t>
        <a:bodyPr/>
        <a:lstStyle/>
        <a:p>
          <a:endParaRPr lang="ru-RU"/>
        </a:p>
      </dgm:t>
    </dgm:pt>
    <dgm:pt modelId="{8DA8B5F4-8ED9-40A8-BDBC-9F6E2F59D993}" type="pres">
      <dgm:prSet presAssocID="{28C2CBAB-5351-4A4E-9224-2C4ABF8614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96A46BD-7A4C-41FA-B6A3-758BC9E19936}" type="pres">
      <dgm:prSet presAssocID="{28C2CBAB-5351-4A4E-9224-2C4ABF8614E2}" presName="Name1" presStyleCnt="0"/>
      <dgm:spPr/>
    </dgm:pt>
    <dgm:pt modelId="{E18A9FC4-ECB1-4FDC-AA29-339729197F62}" type="pres">
      <dgm:prSet presAssocID="{28C2CBAB-5351-4A4E-9224-2C4ABF8614E2}" presName="cycle" presStyleCnt="0"/>
      <dgm:spPr/>
    </dgm:pt>
    <dgm:pt modelId="{1D0DB082-A89C-4CCB-A11A-5B71BC1D8B60}" type="pres">
      <dgm:prSet presAssocID="{28C2CBAB-5351-4A4E-9224-2C4ABF8614E2}" presName="srcNode" presStyleLbl="node1" presStyleIdx="0" presStyleCnt="3"/>
      <dgm:spPr/>
    </dgm:pt>
    <dgm:pt modelId="{A2D3B13B-BED2-4FC1-A008-8EE267F8938E}" type="pres">
      <dgm:prSet presAssocID="{28C2CBAB-5351-4A4E-9224-2C4ABF8614E2}" presName="conn" presStyleLbl="parChTrans1D2" presStyleIdx="0" presStyleCnt="1"/>
      <dgm:spPr/>
      <dgm:t>
        <a:bodyPr/>
        <a:lstStyle/>
        <a:p>
          <a:endParaRPr lang="ru-RU"/>
        </a:p>
      </dgm:t>
    </dgm:pt>
    <dgm:pt modelId="{27E260A9-ABB8-4D0A-8B0D-12955234C7D5}" type="pres">
      <dgm:prSet presAssocID="{28C2CBAB-5351-4A4E-9224-2C4ABF8614E2}" presName="extraNode" presStyleLbl="node1" presStyleIdx="0" presStyleCnt="3"/>
      <dgm:spPr/>
    </dgm:pt>
    <dgm:pt modelId="{4603C12B-2849-40AF-812E-9FFF76AAED1E}" type="pres">
      <dgm:prSet presAssocID="{28C2CBAB-5351-4A4E-9224-2C4ABF8614E2}" presName="dstNode" presStyleLbl="node1" presStyleIdx="0" presStyleCnt="3"/>
      <dgm:spPr/>
    </dgm:pt>
    <dgm:pt modelId="{366B608F-80A0-4E84-A964-816B9B3285EA}" type="pres">
      <dgm:prSet presAssocID="{437C5FDD-F893-45DF-BA7A-8E90364ACC6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9A625-935E-413A-A475-6CC9C78A69C2}" type="pres">
      <dgm:prSet presAssocID="{437C5FDD-F893-45DF-BA7A-8E90364ACC6C}" presName="accent_1" presStyleCnt="0"/>
      <dgm:spPr/>
    </dgm:pt>
    <dgm:pt modelId="{766698CB-C3A5-47E4-B515-BA6F8798766F}" type="pres">
      <dgm:prSet presAssocID="{437C5FDD-F893-45DF-BA7A-8E90364ACC6C}" presName="accentRepeatNode" presStyleLbl="solidFgAcc1" presStyleIdx="0" presStyleCnt="3"/>
      <dgm:spPr>
        <a:solidFill>
          <a:schemeClr val="accent1">
            <a:lumMod val="40000"/>
            <a:lumOff val="6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CD2F7D8A-A39F-4F69-8B37-BCF3DA3740F7}" type="pres">
      <dgm:prSet presAssocID="{7E36FE36-E445-4E84-B519-70C9A76133E8}" presName="text_2" presStyleLbl="node1" presStyleIdx="1" presStyleCnt="3" custLinFactNeighborX="-26" custLinFactNeighborY="1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AC5E7-2F0B-4AED-AA18-A17853B969EF}" type="pres">
      <dgm:prSet presAssocID="{7E36FE36-E445-4E84-B519-70C9A76133E8}" presName="accent_2" presStyleCnt="0"/>
      <dgm:spPr/>
    </dgm:pt>
    <dgm:pt modelId="{4287C91E-2313-4E82-8CB6-4D2CBEC8EA2A}" type="pres">
      <dgm:prSet presAssocID="{7E36FE36-E445-4E84-B519-70C9A76133E8}" presName="accentRepeatNode" presStyleLbl="solidFgAcc1" presStyleIdx="1" presStyleCnt="3"/>
      <dgm:spPr>
        <a:solidFill>
          <a:srgbClr val="FFCCCC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A8409F19-428A-4BFB-B4B6-204C8B23C94E}" type="pres">
      <dgm:prSet presAssocID="{2A4B92D7-AD52-4AD7-AABF-5FA8C23545C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DD225-4131-4386-87E1-7D87D3226723}" type="pres">
      <dgm:prSet presAssocID="{2A4B92D7-AD52-4AD7-AABF-5FA8C23545C5}" presName="accent_3" presStyleCnt="0"/>
      <dgm:spPr/>
    </dgm:pt>
    <dgm:pt modelId="{6E708460-F9F3-4868-8B43-8ADB95A7AC45}" type="pres">
      <dgm:prSet presAssocID="{2A4B92D7-AD52-4AD7-AABF-5FA8C23545C5}" presName="accentRepeatNode" presStyleLbl="solidFgAcc1" presStyleIdx="2" presStyleCnt="3"/>
      <dgm:spPr>
        <a:solidFill>
          <a:schemeClr val="bg2">
            <a:lumMod val="7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</dgm:ptLst>
  <dgm:cxnLst>
    <dgm:cxn modelId="{E3312945-8AEC-4043-AAA6-A65D35CBBFBF}" type="presOf" srcId="{437C5FDD-F893-45DF-BA7A-8E90364ACC6C}" destId="{366B608F-80A0-4E84-A964-816B9B3285EA}" srcOrd="0" destOrd="0" presId="urn:microsoft.com/office/officeart/2008/layout/VerticalCurvedList"/>
    <dgm:cxn modelId="{422AB29F-BCED-49F1-B36F-6F8951DFC222}" type="presOf" srcId="{F7A135A6-49E2-464F-9282-B5223E7ABC94}" destId="{A2D3B13B-BED2-4FC1-A008-8EE267F8938E}" srcOrd="0" destOrd="0" presId="urn:microsoft.com/office/officeart/2008/layout/VerticalCurvedList"/>
    <dgm:cxn modelId="{3CD0080D-066B-4FB3-8B75-E52628A4E5AD}" srcId="{28C2CBAB-5351-4A4E-9224-2C4ABF8614E2}" destId="{7E36FE36-E445-4E84-B519-70C9A76133E8}" srcOrd="1" destOrd="0" parTransId="{B47D956D-8A02-4E9E-BD05-DA426D5A61D9}" sibTransId="{02D977C4-3248-4A66-BFC7-1749D1C7F60E}"/>
    <dgm:cxn modelId="{1AE09180-FE44-46D3-A35C-169BC881E504}" srcId="{28C2CBAB-5351-4A4E-9224-2C4ABF8614E2}" destId="{437C5FDD-F893-45DF-BA7A-8E90364ACC6C}" srcOrd="0" destOrd="0" parTransId="{11763508-FDEA-44E2-AAEF-7EC3958CC6BA}" sibTransId="{F7A135A6-49E2-464F-9282-B5223E7ABC94}"/>
    <dgm:cxn modelId="{135F8963-8F15-49AD-A751-5B705C838923}" type="presOf" srcId="{7E36FE36-E445-4E84-B519-70C9A76133E8}" destId="{CD2F7D8A-A39F-4F69-8B37-BCF3DA3740F7}" srcOrd="0" destOrd="0" presId="urn:microsoft.com/office/officeart/2008/layout/VerticalCurvedList"/>
    <dgm:cxn modelId="{FDBDAC53-5F2B-45BF-B996-5D8D1C9281A9}" type="presOf" srcId="{2A4B92D7-AD52-4AD7-AABF-5FA8C23545C5}" destId="{A8409F19-428A-4BFB-B4B6-204C8B23C94E}" srcOrd="0" destOrd="0" presId="urn:microsoft.com/office/officeart/2008/layout/VerticalCurvedList"/>
    <dgm:cxn modelId="{1C1E025F-9302-4E73-A74B-B0795227B35E}" srcId="{28C2CBAB-5351-4A4E-9224-2C4ABF8614E2}" destId="{2A4B92D7-AD52-4AD7-AABF-5FA8C23545C5}" srcOrd="2" destOrd="0" parTransId="{30971B46-562C-427C-B0C8-451EDE5FB228}" sibTransId="{B98865D7-551A-4CF4-952C-356F57DEBF27}"/>
    <dgm:cxn modelId="{91F30511-4D40-4449-8EB4-AB8A53800B98}" type="presOf" srcId="{28C2CBAB-5351-4A4E-9224-2C4ABF8614E2}" destId="{8DA8B5F4-8ED9-40A8-BDBC-9F6E2F59D993}" srcOrd="0" destOrd="0" presId="urn:microsoft.com/office/officeart/2008/layout/VerticalCurvedList"/>
    <dgm:cxn modelId="{38915E88-FC7C-4D10-B813-E580C8E31DD6}" type="presParOf" srcId="{8DA8B5F4-8ED9-40A8-BDBC-9F6E2F59D993}" destId="{596A46BD-7A4C-41FA-B6A3-758BC9E19936}" srcOrd="0" destOrd="0" presId="urn:microsoft.com/office/officeart/2008/layout/VerticalCurvedList"/>
    <dgm:cxn modelId="{F2CD6469-21C1-4126-B363-3DAF2EC14E81}" type="presParOf" srcId="{596A46BD-7A4C-41FA-B6A3-758BC9E19936}" destId="{E18A9FC4-ECB1-4FDC-AA29-339729197F62}" srcOrd="0" destOrd="0" presId="urn:microsoft.com/office/officeart/2008/layout/VerticalCurvedList"/>
    <dgm:cxn modelId="{6D1F14CA-3219-4E36-BBAE-576030A8909F}" type="presParOf" srcId="{E18A9FC4-ECB1-4FDC-AA29-339729197F62}" destId="{1D0DB082-A89C-4CCB-A11A-5B71BC1D8B60}" srcOrd="0" destOrd="0" presId="urn:microsoft.com/office/officeart/2008/layout/VerticalCurvedList"/>
    <dgm:cxn modelId="{88560434-6FBA-46A0-AD5E-881F82E08D8D}" type="presParOf" srcId="{E18A9FC4-ECB1-4FDC-AA29-339729197F62}" destId="{A2D3B13B-BED2-4FC1-A008-8EE267F8938E}" srcOrd="1" destOrd="0" presId="urn:microsoft.com/office/officeart/2008/layout/VerticalCurvedList"/>
    <dgm:cxn modelId="{B55D78AC-8E44-47D7-8D5F-8AD5D8F15A99}" type="presParOf" srcId="{E18A9FC4-ECB1-4FDC-AA29-339729197F62}" destId="{27E260A9-ABB8-4D0A-8B0D-12955234C7D5}" srcOrd="2" destOrd="0" presId="urn:microsoft.com/office/officeart/2008/layout/VerticalCurvedList"/>
    <dgm:cxn modelId="{2EE817DB-A502-4044-8278-9CC6DF2BF169}" type="presParOf" srcId="{E18A9FC4-ECB1-4FDC-AA29-339729197F62}" destId="{4603C12B-2849-40AF-812E-9FFF76AAED1E}" srcOrd="3" destOrd="0" presId="urn:microsoft.com/office/officeart/2008/layout/VerticalCurvedList"/>
    <dgm:cxn modelId="{02408B1E-5A73-4E2E-9ADD-DF8A3DEEB44C}" type="presParOf" srcId="{596A46BD-7A4C-41FA-B6A3-758BC9E19936}" destId="{366B608F-80A0-4E84-A964-816B9B3285EA}" srcOrd="1" destOrd="0" presId="urn:microsoft.com/office/officeart/2008/layout/VerticalCurvedList"/>
    <dgm:cxn modelId="{83497187-3FF7-4EFF-8CDF-10BDDB50C0DE}" type="presParOf" srcId="{596A46BD-7A4C-41FA-B6A3-758BC9E19936}" destId="{A309A625-935E-413A-A475-6CC9C78A69C2}" srcOrd="2" destOrd="0" presId="urn:microsoft.com/office/officeart/2008/layout/VerticalCurvedList"/>
    <dgm:cxn modelId="{FE8FA37A-D2DC-4F62-B017-B1B299064592}" type="presParOf" srcId="{A309A625-935E-413A-A475-6CC9C78A69C2}" destId="{766698CB-C3A5-47E4-B515-BA6F8798766F}" srcOrd="0" destOrd="0" presId="urn:microsoft.com/office/officeart/2008/layout/VerticalCurvedList"/>
    <dgm:cxn modelId="{B2F3E71F-662E-4C12-A1EF-D490BD91E9BB}" type="presParOf" srcId="{596A46BD-7A4C-41FA-B6A3-758BC9E19936}" destId="{CD2F7D8A-A39F-4F69-8B37-BCF3DA3740F7}" srcOrd="3" destOrd="0" presId="urn:microsoft.com/office/officeart/2008/layout/VerticalCurvedList"/>
    <dgm:cxn modelId="{083DD80E-381E-4E64-AB4F-BBE0E2983B6A}" type="presParOf" srcId="{596A46BD-7A4C-41FA-B6A3-758BC9E19936}" destId="{0F1AC5E7-2F0B-4AED-AA18-A17853B969EF}" srcOrd="4" destOrd="0" presId="urn:microsoft.com/office/officeart/2008/layout/VerticalCurvedList"/>
    <dgm:cxn modelId="{DA7AC257-43AE-40EF-9234-836FBE7E5E70}" type="presParOf" srcId="{0F1AC5E7-2F0B-4AED-AA18-A17853B969EF}" destId="{4287C91E-2313-4E82-8CB6-4D2CBEC8EA2A}" srcOrd="0" destOrd="0" presId="urn:microsoft.com/office/officeart/2008/layout/VerticalCurvedList"/>
    <dgm:cxn modelId="{43ECCB29-A44E-4299-93F3-125794D3EAB2}" type="presParOf" srcId="{596A46BD-7A4C-41FA-B6A3-758BC9E19936}" destId="{A8409F19-428A-4BFB-B4B6-204C8B23C94E}" srcOrd="5" destOrd="0" presId="urn:microsoft.com/office/officeart/2008/layout/VerticalCurvedList"/>
    <dgm:cxn modelId="{E36A5163-54C6-46BE-9797-7FF8601B875D}" type="presParOf" srcId="{596A46BD-7A4C-41FA-B6A3-758BC9E19936}" destId="{05DDD225-4131-4386-87E1-7D87D3226723}" srcOrd="6" destOrd="0" presId="urn:microsoft.com/office/officeart/2008/layout/VerticalCurvedList"/>
    <dgm:cxn modelId="{CDD40163-8026-45F2-B9F2-6C513E4373FA}" type="presParOf" srcId="{05DDD225-4131-4386-87E1-7D87D3226723}" destId="{6E708460-F9F3-4868-8B43-8ADB95A7AC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DF916-D99A-4C1A-934F-3A367D09FEAD}">
      <dsp:nvSpPr>
        <dsp:cNvPr id="0" name=""/>
        <dsp:cNvSpPr/>
      </dsp:nvSpPr>
      <dsp:spPr>
        <a:xfrm>
          <a:off x="4115630" y="1407093"/>
          <a:ext cx="2879753" cy="723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769"/>
              </a:lnTo>
              <a:lnTo>
                <a:pt x="2879753" y="524769"/>
              </a:lnTo>
              <a:lnTo>
                <a:pt x="2879753" y="7236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0AF61-CB76-4C3D-AF1C-CC8E1FA788C8}">
      <dsp:nvSpPr>
        <dsp:cNvPr id="0" name=""/>
        <dsp:cNvSpPr/>
      </dsp:nvSpPr>
      <dsp:spPr>
        <a:xfrm>
          <a:off x="3995820" y="1407093"/>
          <a:ext cx="91440" cy="723629"/>
        </a:xfrm>
        <a:custGeom>
          <a:avLst/>
          <a:gdLst/>
          <a:ahLst/>
          <a:cxnLst/>
          <a:rect l="0" t="0" r="0" b="0"/>
          <a:pathLst>
            <a:path>
              <a:moveTo>
                <a:pt x="119809" y="0"/>
              </a:moveTo>
              <a:lnTo>
                <a:pt x="119809" y="524769"/>
              </a:lnTo>
              <a:lnTo>
                <a:pt x="45720" y="524769"/>
              </a:lnTo>
              <a:lnTo>
                <a:pt x="45720" y="7236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95C0A-839E-412A-9249-8645F36ACA0F}">
      <dsp:nvSpPr>
        <dsp:cNvPr id="0" name=""/>
        <dsp:cNvSpPr/>
      </dsp:nvSpPr>
      <dsp:spPr>
        <a:xfrm>
          <a:off x="1150613" y="1407093"/>
          <a:ext cx="2965016" cy="723629"/>
        </a:xfrm>
        <a:custGeom>
          <a:avLst/>
          <a:gdLst/>
          <a:ahLst/>
          <a:cxnLst/>
          <a:rect l="0" t="0" r="0" b="0"/>
          <a:pathLst>
            <a:path>
              <a:moveTo>
                <a:pt x="2965016" y="0"/>
              </a:moveTo>
              <a:lnTo>
                <a:pt x="2965016" y="524769"/>
              </a:lnTo>
              <a:lnTo>
                <a:pt x="0" y="524769"/>
              </a:lnTo>
              <a:lnTo>
                <a:pt x="0" y="7236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F0D7E-828F-40CF-8D96-CB5035325E56}">
      <dsp:nvSpPr>
        <dsp:cNvPr id="0" name=""/>
        <dsp:cNvSpPr/>
      </dsp:nvSpPr>
      <dsp:spPr>
        <a:xfrm>
          <a:off x="400646" y="0"/>
          <a:ext cx="7429966" cy="140709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2000" b="1" i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Межбюджетные трансферты - </a:t>
          </a:r>
          <a:r>
            <a:rPr lang="ru-RU" altLang="ru-RU" sz="2000" b="0" i="0" kern="1200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rPr>
            <a:t>это средства, предоставляемые одним бюджетом бюджетной системы Российской Федерации другому бюджету бюджетной системы Российской Федерации</a:t>
          </a:r>
          <a:r>
            <a:rPr lang="ru-RU" altLang="ru-RU" sz="2000" b="1" i="1" kern="1200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rPr>
            <a:t>.</a:t>
          </a:r>
          <a:endParaRPr lang="ru-RU" sz="2000" b="1" i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00646" y="0"/>
        <a:ext cx="7429966" cy="1407093"/>
      </dsp:txXfrm>
    </dsp:sp>
    <dsp:sp modelId="{DE9FFC1D-18D3-4A66-BCD0-867CBDB76287}">
      <dsp:nvSpPr>
        <dsp:cNvPr id="0" name=""/>
        <dsp:cNvSpPr/>
      </dsp:nvSpPr>
      <dsp:spPr>
        <a:xfrm>
          <a:off x="5342" y="2130722"/>
          <a:ext cx="2290541" cy="1835967"/>
        </a:xfrm>
        <a:prstGeom prst="rect">
          <a:avLst/>
        </a:prstGeom>
        <a:solidFill>
          <a:srgbClr val="F8E3B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Дотации – </a:t>
          </a:r>
          <a:r>
            <a:rPr lang="ru-RU" sz="1800" b="0" i="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предоставляются без конкретной цели их использования</a:t>
          </a:r>
          <a:endParaRPr lang="ru-RU" sz="1800" b="1" i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5342" y="2130722"/>
        <a:ext cx="2290541" cy="1835967"/>
      </dsp:txXfrm>
    </dsp:sp>
    <dsp:sp modelId="{1D1E3660-9BCA-455D-84DF-907A4D50E450}">
      <dsp:nvSpPr>
        <dsp:cNvPr id="0" name=""/>
        <dsp:cNvSpPr/>
      </dsp:nvSpPr>
      <dsp:spPr>
        <a:xfrm>
          <a:off x="2693603" y="2130722"/>
          <a:ext cx="2695874" cy="1803922"/>
        </a:xfrm>
        <a:prstGeom prst="rect">
          <a:avLst/>
        </a:prstGeom>
        <a:solidFill>
          <a:srgbClr val="F8E3B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Субвенции – </a:t>
          </a:r>
          <a:r>
            <a:rPr lang="ru-RU" sz="1800" b="0" i="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предоставляются на финансирование «переданных» другим публично-правовым образованиям полномочий</a:t>
          </a:r>
        </a:p>
      </dsp:txBody>
      <dsp:txXfrm>
        <a:off x="2693603" y="2130722"/>
        <a:ext cx="2695874" cy="1803922"/>
      </dsp:txXfrm>
    </dsp:sp>
    <dsp:sp modelId="{8CC6FCFD-F62A-4FC4-B108-A2EF0F5F9CC5}">
      <dsp:nvSpPr>
        <dsp:cNvPr id="0" name=""/>
        <dsp:cNvSpPr/>
      </dsp:nvSpPr>
      <dsp:spPr>
        <a:xfrm>
          <a:off x="5787197" y="2130722"/>
          <a:ext cx="2416372" cy="1835967"/>
        </a:xfrm>
        <a:prstGeom prst="rect">
          <a:avLst/>
        </a:prstGeom>
        <a:solidFill>
          <a:srgbClr val="F8E3B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Субсидии и иные межбюджетные трансферты – </a:t>
          </a:r>
          <a:r>
            <a:rPr lang="ru-RU" sz="1800" b="0" i="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предоставляются на определенные цели</a:t>
          </a:r>
          <a:endParaRPr lang="ru-RU" sz="1800" b="1" i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5787197" y="2130722"/>
        <a:ext cx="2416372" cy="1835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3B13B-BED2-4FC1-A008-8EE267F8938E}">
      <dsp:nvSpPr>
        <dsp:cNvPr id="0" name=""/>
        <dsp:cNvSpPr/>
      </dsp:nvSpPr>
      <dsp:spPr>
        <a:xfrm>
          <a:off x="-3906890" y="-599898"/>
          <a:ext cx="4656180" cy="4656180"/>
        </a:xfrm>
        <a:prstGeom prst="blockArc">
          <a:avLst>
            <a:gd name="adj1" fmla="val 18900000"/>
            <a:gd name="adj2" fmla="val 2700000"/>
            <a:gd name="adj3" fmla="val 464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6B608F-80A0-4E84-A964-816B9B3285EA}">
      <dsp:nvSpPr>
        <dsp:cNvPr id="0" name=""/>
        <dsp:cNvSpPr/>
      </dsp:nvSpPr>
      <dsp:spPr>
        <a:xfrm>
          <a:off x="481854" y="345638"/>
          <a:ext cx="2527317" cy="69127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70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ДОХОДЫ</a:t>
          </a:r>
          <a:endParaRPr lang="ru-RU" sz="24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81854" y="345638"/>
        <a:ext cx="2527317" cy="691276"/>
      </dsp:txXfrm>
    </dsp:sp>
    <dsp:sp modelId="{766698CB-C3A5-47E4-B515-BA6F8798766F}">
      <dsp:nvSpPr>
        <dsp:cNvPr id="0" name=""/>
        <dsp:cNvSpPr/>
      </dsp:nvSpPr>
      <dsp:spPr>
        <a:xfrm>
          <a:off x="49806" y="259228"/>
          <a:ext cx="864096" cy="86409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F7D8A-A39F-4F69-8B37-BCF3DA3740F7}">
      <dsp:nvSpPr>
        <dsp:cNvPr id="0" name=""/>
        <dsp:cNvSpPr/>
      </dsp:nvSpPr>
      <dsp:spPr>
        <a:xfrm>
          <a:off x="732541" y="1395846"/>
          <a:ext cx="2276038" cy="691276"/>
        </a:xfrm>
        <a:prstGeom prst="rect">
          <a:avLst/>
        </a:prstGeom>
        <a:solidFill>
          <a:srgbClr val="FFCCCC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70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РАСХОДЫ</a:t>
          </a:r>
          <a:endParaRPr lang="ru-RU" sz="24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732541" y="1395846"/>
        <a:ext cx="2276038" cy="691276"/>
      </dsp:txXfrm>
    </dsp:sp>
    <dsp:sp modelId="{4287C91E-2313-4E82-8CB6-4D2CBEC8EA2A}">
      <dsp:nvSpPr>
        <dsp:cNvPr id="0" name=""/>
        <dsp:cNvSpPr/>
      </dsp:nvSpPr>
      <dsp:spPr>
        <a:xfrm>
          <a:off x="301085" y="1296144"/>
          <a:ext cx="864096" cy="864096"/>
        </a:xfrm>
        <a:prstGeom prst="ellipse">
          <a:avLst/>
        </a:prstGeom>
        <a:solidFill>
          <a:srgbClr val="FFCCCC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09F19-428A-4BFB-B4B6-204C8B23C94E}">
      <dsp:nvSpPr>
        <dsp:cNvPr id="0" name=""/>
        <dsp:cNvSpPr/>
      </dsp:nvSpPr>
      <dsp:spPr>
        <a:xfrm>
          <a:off x="481854" y="2419468"/>
          <a:ext cx="2527317" cy="691276"/>
        </a:xfrm>
        <a:prstGeom prst="rect">
          <a:avLst/>
        </a:prstGeom>
        <a:solidFill>
          <a:schemeClr val="bg2">
            <a:lumMod val="75000"/>
          </a:scheme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7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ДЕФИЦИТ/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ПРОФИЦИТ (-/+)</a:t>
          </a:r>
          <a:endParaRPr lang="ru-RU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81854" y="2419468"/>
        <a:ext cx="2527317" cy="691276"/>
      </dsp:txXfrm>
    </dsp:sp>
    <dsp:sp modelId="{6E708460-F9F3-4868-8B43-8ADB95A7AC45}">
      <dsp:nvSpPr>
        <dsp:cNvPr id="0" name=""/>
        <dsp:cNvSpPr/>
      </dsp:nvSpPr>
      <dsp:spPr>
        <a:xfrm>
          <a:off x="49806" y="2333059"/>
          <a:ext cx="864096" cy="864096"/>
        </a:xfrm>
        <a:prstGeom prst="ellipse">
          <a:avLst/>
        </a:prstGeom>
        <a:solidFill>
          <a:schemeClr val="bg2">
            <a:lumMod val="75000"/>
          </a:scheme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0.39312736443884</cdr:x>
      <cdr:y>0.0615905766417738</cdr:y>
    </cdr:from>
    <cdr:to>
      <cdr:x>0.645649432534678</cdr:x>
      <cdr:y>0.141889290938486</cdr:y>
    </cdr:to>
    <cdr:sp>
      <cdr:nvSpPr>
        <cdr:cNvPr id="257" name="Прямоугольник 1"/>
        <cdr:cNvSpPr/>
      </cdr:nvSpPr>
      <cdr:spPr>
        <a:xfrm>
          <a:off x="1795680" y="288000"/>
          <a:ext cx="1153440" cy="37548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lIns="90000" tIns="45000" rIns="90000" bIns="45000" anchor="t">
          <a:spAutoFit/>
        </a:bodyPr>
        <a:p>
          <a:pPr defTabSz="914400">
            <a:lnSpc>
              <a:spcPct val="100000"/>
            </a:lnSpc>
          </a:pPr>
          <a:r>
            <a:rPr lang="ru-RU" sz="2000" b="1" u="none" strike="noStrike">
              <a:solidFill>
                <a:schemeClr val="dk1"/>
              </a:solidFill>
              <a:effectLst/>
              <a:uFillTx/>
              <a:latin typeface="Times New Roman"/>
            </a:rPr>
            <a:t>2025 год</a:t>
          </a:r>
          <a:endParaRPr sz="2000" b="0" u="none" strike="noStrike">
            <a:solidFill>
              <a:srgbClr val="000000"/>
            </a:solidFill>
            <a:effectLst/>
            <a:uFillTx/>
            <a:latin typeface="Times New Roman"/>
          </a:endParaRPr>
        </a:p>
      </cdr:txBody>
    </cdr:sp>
  </cdr:relSizeAnchor>
</c:userShape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r>
              <a:rPr lang="ru-RU" sz="5400" b="1" u="none" strike="noStrike">
                <a:solidFill>
                  <a:srgbClr val="000000"/>
                </a:solidFill>
                <a:effectLst/>
                <a:uFillTx/>
                <a:latin typeface="Trebuchet MS"/>
              </a:rPr>
              <a:t>Для перемещения страницы щёлкните мышью</a:t>
            </a:r>
            <a:endParaRPr lang="ru-RU" sz="5400" b="1" u="none" strike="noStrike">
              <a:solidFill>
                <a:srgbClr val="000000"/>
              </a:solidFill>
              <a:effectLst/>
              <a:uFillTx/>
              <a:latin typeface="Trebuchet MS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buNone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формата примечаний щёлкните мышью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dt" idx="3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ftr" idx="3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l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sldNum" idx="3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F5E0F9B1-69D7-4238-8EC5-23FF39EB990A}" type="slidenum"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sldImg"/>
          </p:nvPr>
        </p:nvSpPr>
        <p:spPr>
          <a:xfrm>
            <a:off x="942840" y="746280"/>
            <a:ext cx="4967280" cy="3726000"/>
          </a:xfrm>
          <a:prstGeom prst="rect">
            <a:avLst/>
          </a:prstGeom>
          <a:ln w="0">
            <a:noFill/>
          </a:ln>
        </p:spPr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1720" cy="4471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sldNum" idx="40"/>
          </p:nvPr>
        </p:nvSpPr>
        <p:spPr>
          <a:xfrm>
            <a:off x="3884760" y="9448920"/>
            <a:ext cx="2967120" cy="49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CB7F059-690B-4458-ABB7-C9923F74E4DE}" type="slidenum">
              <a:rPr lang="ru-RU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bg>
      <p:bgPr>
        <a:gradFill rotWithShape="0">
          <a:gsLst>
            <a:gs pos="0">
              <a:srgbClr val="D7DFE7"/>
            </a:gs>
            <a:gs pos="60000">
              <a:srgbClr val="FFFFFF"/>
            </a:gs>
            <a:gs pos="100000">
              <a:srgbClr val="A2B9D3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5105520"/>
            <a:ext cx="9139320" cy="174780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E4E9EF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0" y="0"/>
            <a:ext cx="9139320" cy="510084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E4E9EF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0" y="3768480"/>
            <a:ext cx="9139320" cy="228132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E4E9EF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E4E9EF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" name="Oval 9"/>
          <p:cNvSpPr/>
          <p:nvPr/>
        </p:nvSpPr>
        <p:spPr>
          <a:xfrm>
            <a:off x="0" y="1600200"/>
            <a:ext cx="9139320" cy="51008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dt" idx="1"/>
          </p:nvPr>
        </p:nvSpPr>
        <p:spPr>
          <a:xfrm>
            <a:off x="6172200" y="6172200"/>
            <a:ext cx="25099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ftr" idx="2"/>
          </p:nvPr>
        </p:nvSpPr>
        <p:spPr>
          <a:xfrm>
            <a:off x="457200" y="6172200"/>
            <a:ext cx="334800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Num" idx="3"/>
          </p:nvPr>
        </p:nvSpPr>
        <p:spPr>
          <a:xfrm>
            <a:off x="3809880" y="6172200"/>
            <a:ext cx="18241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1378F53E-5F92-42EF-B09F-0608EF7AB222}" type="slidenum">
              <a: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4920" cy="114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</a:tabLst>
              <a:defRPr lang="ru-RU" sz="1800" b="0" u="none" strike="noStrike">
                <a:solidFill>
                  <a:schemeClr val="dk1"/>
                </a:solidFill>
                <a:effectLst/>
                <a:uFillTx/>
                <a:latin typeface="Trebuchet MS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4920" cy="397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2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1pPr>
            <a:lvl2pPr lvl="1" algn="l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2pPr>
            <a:lvl3pPr lvl="2" algn="l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3pPr>
            <a:lvl4pPr lvl="3" algn="l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4pPr>
            <a:lvl5pPr lvl="4" algn="l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5pPr>
            <a:lvl6pPr lvl="5" algn="l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6pPr>
            <a:lvl7pPr lvl="6" algn="l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7pPr>
          </a:lstStyle>
          <a:p>
            <a:pPr marL="432000" indent="-324000" algn="l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Для правки структуры щёлкните мышью</a:t>
            </a:r>
            <a:endParaRPr lang="ru-RU" sz="22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864000" lvl="1" indent="-324000" algn="l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 структуры</a:t>
            </a:r>
            <a:endParaRPr lang="ru-RU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1296000" lvl="2" indent="-288000" algn="l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 структуры</a:t>
            </a:r>
            <a:endParaRPr lang="ru-RU" sz="16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1728000" lvl="3" indent="-216000" algn="l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Четвёртый уровень структуры</a:t>
            </a:r>
            <a:endParaRPr lang="ru-RU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2160000" lvl="4" indent="-216000" algn="l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 структуры</a:t>
            </a:r>
            <a:endParaRPr lang="ru-RU" sz="20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2592000" lvl="5" indent="-216000" algn="l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Шестой уровень структуры</a:t>
            </a:r>
            <a:endParaRPr lang="ru-RU" sz="20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3024000" lvl="6" indent="-216000" algn="l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Седьмой уровень структуры</a:t>
            </a:r>
            <a:endParaRPr lang="ru-RU" sz="20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bg>
      <p:bgPr>
        <a:gradFill rotWithShape="0">
          <a:gsLst>
            <a:gs pos="0">
              <a:srgbClr val="D7DFE7"/>
            </a:gs>
            <a:gs pos="60000">
              <a:srgbClr val="FFFFFF"/>
            </a:gs>
            <a:gs pos="100000">
              <a:srgbClr val="A2B9D3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6"/>
          <p:cNvSpPr/>
          <p:nvPr/>
        </p:nvSpPr>
        <p:spPr>
          <a:xfrm>
            <a:off x="0" y="5105520"/>
            <a:ext cx="9139320" cy="174780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E4E9EF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99" name="Rectangle 7"/>
          <p:cNvSpPr/>
          <p:nvPr/>
        </p:nvSpPr>
        <p:spPr>
          <a:xfrm>
            <a:off x="0" y="0"/>
            <a:ext cx="9139320" cy="510084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E4E9EF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00" name="Rectangle 8"/>
          <p:cNvSpPr/>
          <p:nvPr/>
        </p:nvSpPr>
        <p:spPr>
          <a:xfrm>
            <a:off x="0" y="3768480"/>
            <a:ext cx="9139320" cy="228132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E4E9EF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E4E9EF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01" name="Oval 9"/>
          <p:cNvSpPr/>
          <p:nvPr/>
        </p:nvSpPr>
        <p:spPr>
          <a:xfrm>
            <a:off x="0" y="1600200"/>
            <a:ext cx="9139320" cy="51008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02" name="PlaceHolder 1"/>
          <p:cNvSpPr>
            <a:spLocks noGrp="1"/>
          </p:cNvSpPr>
          <p:nvPr>
            <p:ph type="body"/>
          </p:nvPr>
        </p:nvSpPr>
        <p:spPr>
          <a:xfrm>
            <a:off x="1143000" y="731520"/>
            <a:ext cx="3341880" cy="63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ctr" defTabSz="91440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None/>
              <a:tabLst>
                <a:tab pos="0" algn="l"/>
              </a:tabLst>
              <a:defRPr lang="ru-RU" sz="2400" b="1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2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156320" y="1400400"/>
            <a:ext cx="3341880" cy="273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algn="l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tabLst>
                <a:tab pos="0" algn="l"/>
              </a:tabLst>
              <a:def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1pPr>
            <a:lvl2pPr lvl="1" algn="l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tabLst>
                <a:tab pos="0" algn="l"/>
              </a:tabLst>
              <a:def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2pPr>
            <a:lvl3pPr lvl="2" algn="l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tabLst>
                <a:tab pos="0" algn="l"/>
              </a:tabLst>
              <a:def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3pPr>
            <a:lvl4pPr lvl="3" algn="l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tabLst>
                <a:tab pos="0" algn="l"/>
              </a:tabLst>
              <a:def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4pPr>
            <a:lvl5pPr lvl="4" algn="l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tabLst>
                <a:tab pos="0" algn="l"/>
              </a:tabLst>
              <a:def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5pPr>
          </a:lstStyle>
          <a:p>
            <a:pPr marL="228600" indent="-182880" algn="l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tabLst>
                <a:tab pos="0" algn="l"/>
              </a:tabLst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548640" lvl="1" indent="-182880" algn="l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tabLst>
                <a:tab pos="0" algn="l"/>
              </a:tabLst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  <a:endParaRPr lang="ru-RU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822960" lvl="2" indent="-182880" algn="l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  <a:endParaRPr lang="ru-RU" sz="16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1097280" lvl="3" indent="-182880" algn="l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  <a:endParaRPr lang="ru-RU" sz="16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1389960" lvl="4" indent="-182880" algn="l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  <a:endParaRPr lang="ru-RU" sz="16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47240" y="731520"/>
            <a:ext cx="3341880" cy="63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ctr" defTabSz="91440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None/>
              <a:tabLst>
                <a:tab pos="0" algn="l"/>
              </a:tabLst>
              <a:defRPr lang="ru-RU" sz="2400" b="1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2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45080" y="1398960"/>
            <a:ext cx="3341880" cy="273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algn="l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tabLst>
                <a:tab pos="0" algn="l"/>
              </a:tabLst>
              <a:def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1pPr>
            <a:lvl2pPr lvl="1" algn="l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tabLst>
                <a:tab pos="0" algn="l"/>
              </a:tabLst>
              <a:def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2pPr>
            <a:lvl3pPr lvl="2" algn="l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tabLst>
                <a:tab pos="0" algn="l"/>
              </a:tabLst>
              <a:def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3pPr>
            <a:lvl4pPr lvl="3" algn="l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tabLst>
                <a:tab pos="0" algn="l"/>
              </a:tabLst>
              <a:def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4pPr>
            <a:lvl5pPr lvl="4" algn="l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tabLst>
                <a:tab pos="0" algn="l"/>
              </a:tabLst>
              <a:def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5pPr>
          </a:lstStyle>
          <a:p>
            <a:pPr marL="228600" indent="-182880" algn="l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tabLst>
                <a:tab pos="0" algn="l"/>
              </a:tabLst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548640" lvl="1" indent="-182880" algn="l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tabLst>
                <a:tab pos="0" algn="l"/>
              </a:tabLst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  <a:endParaRPr lang="ru-RU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822960" lvl="2" indent="-182880" algn="l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  <a:endParaRPr lang="ru-RU" sz="16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1097280" lvl="3" indent="-182880" algn="l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  <a:endParaRPr lang="ru-RU" sz="16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1389960" lvl="4" indent="-182880" algn="l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  <a:endParaRPr lang="ru-RU" sz="16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dt" idx="28"/>
          </p:nvPr>
        </p:nvSpPr>
        <p:spPr>
          <a:xfrm>
            <a:off x="6172200" y="6172200"/>
            <a:ext cx="25099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PlaceHolder 6"/>
          <p:cNvSpPr>
            <a:spLocks noGrp="1"/>
          </p:cNvSpPr>
          <p:nvPr>
            <p:ph type="ftr" idx="29"/>
          </p:nvPr>
        </p:nvSpPr>
        <p:spPr>
          <a:xfrm>
            <a:off x="457200" y="6172200"/>
            <a:ext cx="334800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PlaceHolder 7"/>
          <p:cNvSpPr>
            <a:spLocks noGrp="1"/>
          </p:cNvSpPr>
          <p:nvPr>
            <p:ph type="sldNum" idx="30"/>
          </p:nvPr>
        </p:nvSpPr>
        <p:spPr>
          <a:xfrm>
            <a:off x="3809880" y="6172200"/>
            <a:ext cx="18241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04ACB3F1-FE73-46D3-8E82-79DDEE6B3051}" type="slidenum">
              <a: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PlaceHolder 8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07720" cy="1138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r" defTabSz="914400">
              <a:lnSpc>
                <a:spcPct val="100000"/>
              </a:lnSpc>
              <a:buClr>
                <a:srgbClr val="586064"/>
              </a:buClr>
              <a:buSzPct val="128000"/>
              <a:buFont typeface="Georgia"/>
              <a:buChar char="*"/>
              <a:defRPr lang="ru-RU" sz="4600" b="1" u="none" strike="noStrike">
                <a:solidFill>
                  <a:srgbClr val="000000"/>
                </a:solidFill>
                <a:effectLst/>
                <a:uFillTx/>
                <a:latin typeface="Trebuchet MS"/>
              </a:defRPr>
            </a:lvl1pPr>
          </a:lstStyle>
          <a:p>
            <a:pPr marL="320040" indent="-320040" algn="r" defTabSz="914400">
              <a:lnSpc>
                <a:spcPct val="100000"/>
              </a:lnSpc>
              <a:buClr>
                <a:srgbClr val="586064"/>
              </a:buClr>
              <a:buSzPct val="128000"/>
              <a:buFont typeface="Georgia"/>
              <a:buChar char="*"/>
            </a:pPr>
            <a:r>
              <a:rPr lang="ru-RU" sz="4600" b="1" u="none" strike="noStrike">
                <a:solidFill>
                  <a:srgbClr val="000000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4600" b="1" u="none" strike="noStrike">
              <a:solidFill>
                <a:srgbClr val="000000"/>
              </a:solidFill>
              <a:effectLst/>
              <a:uFillTx/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bg>
      <p:bgPr>
        <a:gradFill rotWithShape="0">
          <a:gsLst>
            <a:gs pos="0">
              <a:srgbClr val="D7DFE7"/>
            </a:gs>
            <a:gs pos="60000">
              <a:srgbClr val="FFFFFF"/>
            </a:gs>
            <a:gs pos="100000">
              <a:srgbClr val="A2B9D3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6"/>
          <p:cNvSpPr/>
          <p:nvPr/>
        </p:nvSpPr>
        <p:spPr>
          <a:xfrm>
            <a:off x="0" y="5105520"/>
            <a:ext cx="9139320" cy="174780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E4E9EF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11" name="Rectangle 7"/>
          <p:cNvSpPr/>
          <p:nvPr/>
        </p:nvSpPr>
        <p:spPr>
          <a:xfrm>
            <a:off x="0" y="0"/>
            <a:ext cx="9139320" cy="510084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E4E9EF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12" name="Rectangle 8"/>
          <p:cNvSpPr/>
          <p:nvPr/>
        </p:nvSpPr>
        <p:spPr>
          <a:xfrm>
            <a:off x="0" y="3768480"/>
            <a:ext cx="9139320" cy="228132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E4E9EF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E4E9EF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13" name="Oval 9"/>
          <p:cNvSpPr/>
          <p:nvPr/>
        </p:nvSpPr>
        <p:spPr>
          <a:xfrm>
            <a:off x="0" y="1600200"/>
            <a:ext cx="9139320" cy="51008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07720" cy="1138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r" defTabSz="914400">
              <a:lnSpc>
                <a:spcPct val="100000"/>
              </a:lnSpc>
              <a:buClr>
                <a:srgbClr val="586064"/>
              </a:buClr>
              <a:buSzPct val="128000"/>
              <a:buFont typeface="Georgia"/>
              <a:buChar char="*"/>
              <a:defRPr lang="ru-RU" sz="4600" b="1" u="none" strike="noStrike">
                <a:solidFill>
                  <a:srgbClr val="000000"/>
                </a:solidFill>
                <a:effectLst/>
                <a:uFillTx/>
                <a:latin typeface="Trebuchet MS"/>
              </a:defRPr>
            </a:lvl1pPr>
          </a:lstStyle>
          <a:p>
            <a:pPr marL="320040" indent="-320040" algn="r" defTabSz="914400">
              <a:lnSpc>
                <a:spcPct val="100000"/>
              </a:lnSpc>
              <a:buClr>
                <a:srgbClr val="586064"/>
              </a:buClr>
              <a:buSzPct val="128000"/>
              <a:buFont typeface="Georgia"/>
              <a:buChar char="*"/>
            </a:pPr>
            <a:r>
              <a:rPr lang="ru-RU" sz="4600" b="1" u="none" strike="noStrike">
                <a:solidFill>
                  <a:srgbClr val="000000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4600" b="1" u="none" strike="noStrike">
              <a:solidFill>
                <a:srgbClr val="000000"/>
              </a:solidFill>
              <a:effectLst/>
              <a:uFillTx/>
              <a:latin typeface="Trebuchet MS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dt" idx="31"/>
          </p:nvPr>
        </p:nvSpPr>
        <p:spPr>
          <a:xfrm>
            <a:off x="6172200" y="6172200"/>
            <a:ext cx="25099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ftr" idx="32"/>
          </p:nvPr>
        </p:nvSpPr>
        <p:spPr>
          <a:xfrm>
            <a:off x="457200" y="6172200"/>
            <a:ext cx="334800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sldNum" idx="33"/>
          </p:nvPr>
        </p:nvSpPr>
        <p:spPr>
          <a:xfrm>
            <a:off x="3809880" y="6172200"/>
            <a:ext cx="18241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DA360A13-89F3-4405-A6D8-9927C78EE99C}" type="slidenum">
              <a: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D26A088D-27D9-4551-BBB4-12FEC58AACE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bg>
      <p:bgPr>
        <a:gradFill rotWithShape="0">
          <a:gsLst>
            <a:gs pos="0">
              <a:srgbClr val="D7DFE7"/>
            </a:gs>
            <a:gs pos="60000">
              <a:srgbClr val="FFFFFF"/>
            </a:gs>
            <a:gs pos="100000">
              <a:srgbClr val="A2B9D3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0" y="5105520"/>
            <a:ext cx="9139320" cy="174780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E4E9EF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0" y="0"/>
            <a:ext cx="9139320" cy="510084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E4E9EF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0" y="3768480"/>
            <a:ext cx="9139320" cy="228132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E4E9EF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E4E9EF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4" name="Oval 9"/>
          <p:cNvSpPr/>
          <p:nvPr/>
        </p:nvSpPr>
        <p:spPr>
          <a:xfrm>
            <a:off x="0" y="1600200"/>
            <a:ext cx="9139320" cy="51008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9160" y="2209680"/>
            <a:ext cx="3631320" cy="1253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>
              <a:lnSpc>
                <a:spcPct val="100000"/>
              </a:lnSpc>
              <a:buClr>
                <a:srgbClr val="586064"/>
              </a:buClr>
              <a:buSzPct val="128000"/>
              <a:buFont typeface="Georgia"/>
              <a:buChar char="*"/>
              <a:defRPr lang="ru-RU" sz="2800" b="1" u="none" strike="noStrike">
                <a:solidFill>
                  <a:srgbClr val="000000"/>
                </a:solidFill>
                <a:effectLst/>
                <a:uFillTx/>
                <a:latin typeface="Trebuchet MS"/>
              </a:defRPr>
            </a:lvl1pPr>
          </a:lstStyle>
          <a:p>
            <a:pPr marL="228600" indent="-228600" algn="l" defTabSz="914400">
              <a:lnSpc>
                <a:spcPct val="100000"/>
              </a:lnSpc>
              <a:buClr>
                <a:srgbClr val="586064"/>
              </a:buClr>
              <a:buSzPct val="128000"/>
              <a:buFont typeface="Georgia"/>
              <a:buChar char="*"/>
            </a:pPr>
            <a:r>
              <a:rPr lang="ru-RU" sz="2800" b="1" u="none" strike="noStrike">
                <a:solidFill>
                  <a:srgbClr val="000000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2800" b="1" u="none" strike="noStrike">
              <a:solidFill>
                <a:srgbClr val="000000"/>
              </a:solidFill>
              <a:effectLst/>
              <a:uFillTx/>
              <a:latin typeface="Trebuchet M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93600" y="731520"/>
            <a:ext cx="4012560" cy="4889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2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1pPr>
            <a:lvl2pPr lvl="1" algn="l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2pPr>
            <a:lvl3pPr lvl="2" algn="l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3pPr>
            <a:lvl4pPr lvl="3" algn="l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4pPr>
            <a:lvl5pPr lvl="4" algn="l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5pPr>
          </a:lstStyle>
          <a:p>
            <a:pPr marL="228600" indent="-182880" algn="l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2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22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548640" lvl="1" indent="-182880" algn="l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  <a:endParaRPr lang="ru-RU" sz="20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822960" lvl="2" indent="-182880" algn="l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  <a:endParaRPr lang="ru-RU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1097280" lvl="3" indent="-182880" algn="l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  <a:endParaRPr lang="ru-RU" sz="16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1389960" lvl="4" indent="-182880" algn="l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  <a:endParaRPr lang="ru-RU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075680" y="3497760"/>
            <a:ext cx="3384000" cy="213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None/>
              <a:tabLst>
                <a:tab pos="0" algn="l"/>
              </a:tabLst>
              <a:def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l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dt" idx="4"/>
          </p:nvPr>
        </p:nvSpPr>
        <p:spPr>
          <a:xfrm>
            <a:off x="6172200" y="6172200"/>
            <a:ext cx="25099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ftr" idx="5"/>
          </p:nvPr>
        </p:nvSpPr>
        <p:spPr>
          <a:xfrm>
            <a:off x="457200" y="6172200"/>
            <a:ext cx="334800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6"/>
          <p:cNvSpPr>
            <a:spLocks noGrp="1"/>
          </p:cNvSpPr>
          <p:nvPr>
            <p:ph type="sldNum" idx="6"/>
          </p:nvPr>
        </p:nvSpPr>
        <p:spPr>
          <a:xfrm>
            <a:off x="3809880" y="6172200"/>
            <a:ext cx="18241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6468143D-DFAC-40F9-A115-6404704DD772}" type="slidenum">
              <a: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bg>
      <p:bgPr>
        <a:gradFill rotWithShape="0">
          <a:gsLst>
            <a:gs pos="0">
              <a:srgbClr val="D7DFE7"/>
            </a:gs>
            <a:gs pos="60000">
              <a:srgbClr val="FFFFFF"/>
            </a:gs>
            <a:gs pos="100000">
              <a:srgbClr val="A2B9D3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 hidden="1"/>
          <p:cNvSpPr/>
          <p:nvPr/>
        </p:nvSpPr>
        <p:spPr>
          <a:xfrm>
            <a:off x="0" y="5105520"/>
            <a:ext cx="9139320" cy="174780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E4E9EF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2" name="Rectangle 7" hidden="1"/>
          <p:cNvSpPr/>
          <p:nvPr/>
        </p:nvSpPr>
        <p:spPr>
          <a:xfrm>
            <a:off x="0" y="0"/>
            <a:ext cx="9139320" cy="510084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E4E9EF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3" name="Rectangle 8" hidden="1"/>
          <p:cNvSpPr/>
          <p:nvPr/>
        </p:nvSpPr>
        <p:spPr>
          <a:xfrm>
            <a:off x="0" y="3768480"/>
            <a:ext cx="9139320" cy="228132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E4E9EF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E4E9EF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4" name="Oval 9" hidden="1"/>
          <p:cNvSpPr/>
          <p:nvPr/>
        </p:nvSpPr>
        <p:spPr>
          <a:xfrm>
            <a:off x="0" y="1600200"/>
            <a:ext cx="9139320" cy="51008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5" name="Rectangle 7"/>
          <p:cNvSpPr/>
          <p:nvPr/>
        </p:nvSpPr>
        <p:spPr>
          <a:xfrm>
            <a:off x="0" y="3866760"/>
            <a:ext cx="9139320" cy="2986560"/>
          </a:xfrm>
          <a:prstGeom prst="rect">
            <a:avLst/>
          </a:prstGeom>
          <a:gradFill rotWithShape="0">
            <a:gsLst>
              <a:gs pos="0">
                <a:srgbClr val="FFFFFF">
                  <a:alpha val="92000"/>
                </a:srgbClr>
              </a:gs>
              <a:gs pos="37000">
                <a:srgbClr val="FFFFFF">
                  <a:alpha val="77000"/>
                </a:srgbClr>
              </a:gs>
              <a:gs pos="100000">
                <a:srgbClr val="E4E9EF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6" name="Rectangle 8"/>
          <p:cNvSpPr/>
          <p:nvPr/>
        </p:nvSpPr>
        <p:spPr>
          <a:xfrm>
            <a:off x="0" y="0"/>
            <a:ext cx="9139320" cy="3862080"/>
          </a:xfrm>
          <a:prstGeom prst="rect">
            <a:avLst/>
          </a:prstGeom>
          <a:gradFill rotWithShape="0">
            <a:gsLst>
              <a:gs pos="0">
                <a:srgbClr val="FFFFFF">
                  <a:alpha val="90000"/>
                </a:srgbClr>
              </a:gs>
              <a:gs pos="48000">
                <a:srgbClr val="FFFFFF">
                  <a:alpha val="63000"/>
                </a:srgbClr>
              </a:gs>
              <a:gs pos="100000">
                <a:srgbClr val="E4E9EF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7" name="Rectangle 9"/>
          <p:cNvSpPr/>
          <p:nvPr/>
        </p:nvSpPr>
        <p:spPr>
          <a:xfrm>
            <a:off x="0" y="2652480"/>
            <a:ext cx="9139320" cy="228132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E4E9EF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E4E9EF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8" name="Oval 10"/>
          <p:cNvSpPr/>
          <p:nvPr/>
        </p:nvSpPr>
        <p:spPr>
          <a:xfrm>
            <a:off x="0" y="1600200"/>
            <a:ext cx="9139320" cy="51008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9" name="PlaceHolder 1"/>
          <p:cNvSpPr>
            <a:spLocks noGrp="1"/>
          </p:cNvSpPr>
          <p:nvPr>
            <p:ph type="body"/>
          </p:nvPr>
        </p:nvSpPr>
        <p:spPr>
          <a:xfrm>
            <a:off x="4475160" y="1143000"/>
            <a:ext cx="4110120" cy="3123000"/>
          </a:xfrm>
          <a:prstGeom prst="rect">
            <a:avLst/>
          </a:prstGeom>
          <a:solidFill>
            <a:schemeClr val="lt2">
              <a:lumMod val="90000"/>
            </a:schemeClr>
          </a:solidFill>
          <a:ln w="0">
            <a:noFill/>
          </a:ln>
        </p:spPr>
        <p:txBody>
          <a:bodyPr lIns="90000" tIns="45000" rIns="90000" bIns="45000" anchor="t">
            <a:norm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2000" b="0" u="none" strike="noStrike">
                <a:solidFill>
                  <a:schemeClr val="dk1"/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Вставка рисунка</a:t>
            </a:r>
            <a:endParaRPr lang="ru-RU" sz="20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78040" y="1010520"/>
            <a:ext cx="3689280" cy="2158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tabLst>
                <a:tab pos="0" algn="l"/>
              </a:tabLst>
              <a:def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marL="182880" indent="-182880" algn="l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16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dt" idx="7"/>
          </p:nvPr>
        </p:nvSpPr>
        <p:spPr>
          <a:xfrm>
            <a:off x="6172200" y="6172200"/>
            <a:ext cx="25099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ftr" idx="8"/>
          </p:nvPr>
        </p:nvSpPr>
        <p:spPr>
          <a:xfrm>
            <a:off x="457200" y="6172200"/>
            <a:ext cx="334800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sldNum" idx="9"/>
          </p:nvPr>
        </p:nvSpPr>
        <p:spPr>
          <a:xfrm>
            <a:off x="3809880" y="6172200"/>
            <a:ext cx="18241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23A62AAB-62D5-4A62-B77A-1AB7F88A0E72}" type="slidenum">
              <a: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title"/>
          </p:nvPr>
        </p:nvSpPr>
        <p:spPr>
          <a:xfrm>
            <a:off x="727200" y="4464360"/>
            <a:ext cx="6378840" cy="1138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>
              <a:lnSpc>
                <a:spcPct val="100000"/>
              </a:lnSpc>
              <a:buClr>
                <a:srgbClr val="586064"/>
              </a:buClr>
              <a:buSzPct val="128000"/>
              <a:buFont typeface="Georgia"/>
              <a:buChar char="*"/>
              <a:defRPr lang="ru-RU" sz="4600" b="1" u="none" strike="noStrike">
                <a:solidFill>
                  <a:srgbClr val="000000"/>
                </a:solidFill>
                <a:effectLst/>
                <a:uFillTx/>
                <a:latin typeface="Trebuchet MS"/>
              </a:defRPr>
            </a:lvl1pPr>
          </a:lstStyle>
          <a:p>
            <a:pPr marL="320040" indent="-320040" algn="l" defTabSz="914400">
              <a:lnSpc>
                <a:spcPct val="100000"/>
              </a:lnSpc>
              <a:buClr>
                <a:srgbClr val="586064"/>
              </a:buClr>
              <a:buSzPct val="128000"/>
              <a:buFont typeface="Georgia"/>
              <a:buChar char="*"/>
            </a:pPr>
            <a:r>
              <a:rPr lang="ru-RU" sz="4600" b="1" u="none" strike="noStrike">
                <a:solidFill>
                  <a:srgbClr val="000000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4600" b="1" u="none" strike="noStrike">
              <a:solidFill>
                <a:srgbClr val="000000"/>
              </a:solidFill>
              <a:effectLst/>
              <a:uFillTx/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bg>
      <p:bgPr>
        <a:gradFill rotWithShape="0">
          <a:gsLst>
            <a:gs pos="0">
              <a:srgbClr val="D7DFE7"/>
            </a:gs>
            <a:gs pos="60000">
              <a:srgbClr val="FFFFFF"/>
            </a:gs>
            <a:gs pos="100000">
              <a:srgbClr val="A2B9D3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" hidden="1"/>
          <p:cNvSpPr/>
          <p:nvPr/>
        </p:nvSpPr>
        <p:spPr>
          <a:xfrm>
            <a:off x="0" y="5105520"/>
            <a:ext cx="9139320" cy="174780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E4E9EF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6" name="Rectangle 7" hidden="1"/>
          <p:cNvSpPr/>
          <p:nvPr/>
        </p:nvSpPr>
        <p:spPr>
          <a:xfrm>
            <a:off x="0" y="0"/>
            <a:ext cx="9139320" cy="510084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E4E9EF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7" name="Rectangle 8" hidden="1"/>
          <p:cNvSpPr/>
          <p:nvPr/>
        </p:nvSpPr>
        <p:spPr>
          <a:xfrm>
            <a:off x="0" y="3768480"/>
            <a:ext cx="9139320" cy="228132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E4E9EF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E4E9EF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8" name="Oval 9" hidden="1"/>
          <p:cNvSpPr/>
          <p:nvPr/>
        </p:nvSpPr>
        <p:spPr>
          <a:xfrm>
            <a:off x="0" y="1600200"/>
            <a:ext cx="9139320" cy="51008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9" name="Rectangle 10"/>
          <p:cNvSpPr/>
          <p:nvPr/>
        </p:nvSpPr>
        <p:spPr>
          <a:xfrm>
            <a:off x="0" y="3866760"/>
            <a:ext cx="9139320" cy="298656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E4E9EF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0" name="Rectangle 11"/>
          <p:cNvSpPr/>
          <p:nvPr/>
        </p:nvSpPr>
        <p:spPr>
          <a:xfrm>
            <a:off x="0" y="0"/>
            <a:ext cx="9139320" cy="3862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E4E9EF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1" name="Rectangle 12"/>
          <p:cNvSpPr/>
          <p:nvPr/>
        </p:nvSpPr>
        <p:spPr>
          <a:xfrm>
            <a:off x="0" y="2652480"/>
            <a:ext cx="9139320" cy="228132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E4E9EF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E4E9EF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2" name="Oval 13"/>
          <p:cNvSpPr/>
          <p:nvPr/>
        </p:nvSpPr>
        <p:spPr>
          <a:xfrm>
            <a:off x="0" y="1600200"/>
            <a:ext cx="9139320" cy="51008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dt" idx="10"/>
          </p:nvPr>
        </p:nvSpPr>
        <p:spPr>
          <a:xfrm>
            <a:off x="6172200" y="6172200"/>
            <a:ext cx="25099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ftr" idx="11"/>
          </p:nvPr>
        </p:nvSpPr>
        <p:spPr>
          <a:xfrm>
            <a:off x="457200" y="6172200"/>
            <a:ext cx="334800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 idx="12"/>
          </p:nvPr>
        </p:nvSpPr>
        <p:spPr>
          <a:xfrm>
            <a:off x="3809880" y="6172200"/>
            <a:ext cx="18241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3335B87D-62BE-4B47-88A5-A400F852D7D0}" type="slidenum">
              <a: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817560" y="3132360"/>
            <a:ext cx="7170840" cy="1788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100000"/>
              </a:lnSpc>
              <a:buClr>
                <a:srgbClr val="586064"/>
              </a:buClr>
              <a:buSzPct val="128000"/>
              <a:buFont typeface="Georgia"/>
              <a:buChar char="*"/>
              <a:defRPr lang="ru-RU" sz="5400" b="1" u="none" strike="noStrike">
                <a:solidFill>
                  <a:srgbClr val="000000"/>
                </a:solidFill>
                <a:effectLst/>
                <a:uFillTx/>
                <a:latin typeface="Trebuchet MS"/>
              </a:defRPr>
            </a:lvl1pPr>
          </a:lstStyle>
          <a:p>
            <a:pPr marL="640080" indent="-457200" algn="l" defTabSz="914400">
              <a:lnSpc>
                <a:spcPct val="100000"/>
              </a:lnSpc>
              <a:buClr>
                <a:srgbClr val="586064"/>
              </a:buClr>
              <a:buSzPct val="128000"/>
              <a:buFont typeface="Georgia"/>
              <a:buChar char="*"/>
            </a:pPr>
            <a:r>
              <a:rPr lang="ru-RU" sz="5400" b="1" u="none" strike="noStrike">
                <a:solidFill>
                  <a:srgbClr val="000000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5400" b="1" u="none" strike="noStrike">
              <a:solidFill>
                <a:srgbClr val="000000"/>
              </a:solidFill>
              <a:effectLst/>
              <a:uFillTx/>
              <a:latin typeface="Trebuchet MS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4920" cy="397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2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1pPr>
            <a:lvl2pPr lvl="1" algn="l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2pPr>
            <a:lvl3pPr lvl="2" algn="l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3pPr>
            <a:lvl4pPr lvl="3" algn="l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4pPr>
            <a:lvl5pPr lvl="4" algn="l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5pPr>
            <a:lvl6pPr lvl="5" algn="l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6pPr>
            <a:lvl7pPr lvl="6" algn="l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7pPr>
          </a:lstStyle>
          <a:p>
            <a:pPr marL="432000" indent="-324000" algn="l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Для правки структуры щёлкните мышью</a:t>
            </a:r>
            <a:endParaRPr lang="ru-RU" sz="22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864000" lvl="1" indent="-324000" algn="l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 структуры</a:t>
            </a:r>
            <a:endParaRPr lang="ru-RU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1296000" lvl="2" indent="-288000" algn="l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 структуры</a:t>
            </a:r>
            <a:endParaRPr lang="ru-RU" sz="16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1728000" lvl="3" indent="-216000" algn="l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Четвёртый уровень структуры</a:t>
            </a:r>
            <a:endParaRPr lang="ru-RU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2160000" lvl="4" indent="-216000" algn="l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 структуры</a:t>
            </a:r>
            <a:endParaRPr lang="ru-RU" sz="20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2592000" lvl="5" indent="-216000" algn="l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Шестой уровень структуры</a:t>
            </a:r>
            <a:endParaRPr lang="ru-RU" sz="20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3024000" lvl="6" indent="-216000" algn="l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Седьмой уровень структуры</a:t>
            </a:r>
            <a:endParaRPr lang="ru-RU" sz="20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bg>
      <p:bgPr>
        <a:gradFill rotWithShape="0">
          <a:gsLst>
            <a:gs pos="0">
              <a:srgbClr val="D7DFE7"/>
            </a:gs>
            <a:gs pos="60000">
              <a:srgbClr val="FFFFFF"/>
            </a:gs>
            <a:gs pos="100000">
              <a:srgbClr val="A2B9D3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6"/>
          <p:cNvSpPr/>
          <p:nvPr/>
        </p:nvSpPr>
        <p:spPr>
          <a:xfrm>
            <a:off x="0" y="5105520"/>
            <a:ext cx="9139320" cy="174780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E4E9EF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9" name="Rectangle 7"/>
          <p:cNvSpPr/>
          <p:nvPr/>
        </p:nvSpPr>
        <p:spPr>
          <a:xfrm>
            <a:off x="0" y="0"/>
            <a:ext cx="9139320" cy="510084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E4E9EF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0" name="Rectangle 8"/>
          <p:cNvSpPr/>
          <p:nvPr/>
        </p:nvSpPr>
        <p:spPr>
          <a:xfrm>
            <a:off x="0" y="3768480"/>
            <a:ext cx="9139320" cy="228132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E4E9EF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E4E9EF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1" name="Oval 9"/>
          <p:cNvSpPr/>
          <p:nvPr/>
        </p:nvSpPr>
        <p:spPr>
          <a:xfrm>
            <a:off x="0" y="1600200"/>
            <a:ext cx="9139320" cy="51008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07720" cy="1138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r" defTabSz="914400">
              <a:lnSpc>
                <a:spcPct val="100000"/>
              </a:lnSpc>
              <a:buClr>
                <a:srgbClr val="586064"/>
              </a:buClr>
              <a:buSzPct val="128000"/>
              <a:buFont typeface="Georgia"/>
              <a:buChar char="*"/>
              <a:defRPr lang="ru-RU" sz="4600" b="1" u="none" strike="noStrike">
                <a:solidFill>
                  <a:srgbClr val="000000"/>
                </a:solidFill>
                <a:effectLst/>
                <a:uFillTx/>
                <a:latin typeface="Trebuchet MS"/>
              </a:defRPr>
            </a:lvl1pPr>
          </a:lstStyle>
          <a:p>
            <a:pPr marL="320040" indent="-320040" algn="r" defTabSz="914400">
              <a:lnSpc>
                <a:spcPct val="100000"/>
              </a:lnSpc>
              <a:buClr>
                <a:srgbClr val="586064"/>
              </a:buClr>
              <a:buSzPct val="128000"/>
              <a:buFont typeface="Georgia"/>
              <a:buChar char="*"/>
            </a:pPr>
            <a:r>
              <a:rPr lang="ru-RU" sz="4600" b="1" u="none" strike="noStrike">
                <a:solidFill>
                  <a:srgbClr val="000000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4600" b="1" u="none" strike="noStrike">
              <a:solidFill>
                <a:srgbClr val="000000"/>
              </a:solidFill>
              <a:effectLst/>
              <a:uFillTx/>
              <a:latin typeface="Trebuchet MS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905120" y="731520"/>
            <a:ext cx="6396120" cy="3470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 vert="eaVert">
            <a:noAutofit/>
          </a:bodyPr>
          <a:lstStyle>
            <a:lvl1pPr algn="l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2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1pPr>
            <a:lvl2pPr lvl="1" algn="l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2pPr>
            <a:lvl3pPr lvl="2" algn="l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3pPr>
            <a:lvl4pPr lvl="3" algn="l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4pPr>
            <a:lvl5pPr lvl="4" algn="l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5pPr>
          </a:lstStyle>
          <a:p>
            <a:pPr marL="228600" indent="-182880" algn="l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2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22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548640" lvl="1" indent="-182880" algn="l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  <a:endParaRPr lang="ru-RU" sz="20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822960" lvl="2" indent="-182880" algn="l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  <a:endParaRPr lang="ru-RU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1097280" lvl="3" indent="-182880" algn="l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  <a:endParaRPr lang="ru-RU" sz="16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1389960" lvl="4" indent="-182880" algn="l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  <a:endParaRPr lang="ru-RU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dt" idx="13"/>
          </p:nvPr>
        </p:nvSpPr>
        <p:spPr>
          <a:xfrm>
            <a:off x="6172200" y="6172200"/>
            <a:ext cx="25099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ftr" idx="14"/>
          </p:nvPr>
        </p:nvSpPr>
        <p:spPr>
          <a:xfrm>
            <a:off x="457200" y="6172200"/>
            <a:ext cx="334800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sldNum" idx="15"/>
          </p:nvPr>
        </p:nvSpPr>
        <p:spPr>
          <a:xfrm>
            <a:off x="3809880" y="6172200"/>
            <a:ext cx="18241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02FFE20F-66F7-40B1-85D7-1940D97D0959}" type="slidenum">
              <a: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bg>
      <p:bgPr>
        <a:gradFill rotWithShape="0">
          <a:gsLst>
            <a:gs pos="0">
              <a:srgbClr val="D7DFE7"/>
            </a:gs>
            <a:gs pos="60000">
              <a:srgbClr val="FFFFFF"/>
            </a:gs>
            <a:gs pos="100000">
              <a:srgbClr val="A2B9D3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6"/>
          <p:cNvSpPr/>
          <p:nvPr/>
        </p:nvSpPr>
        <p:spPr>
          <a:xfrm>
            <a:off x="0" y="5105520"/>
            <a:ext cx="9139320" cy="174780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E4E9EF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8" name="Rectangle 7"/>
          <p:cNvSpPr/>
          <p:nvPr/>
        </p:nvSpPr>
        <p:spPr>
          <a:xfrm>
            <a:off x="0" y="0"/>
            <a:ext cx="9139320" cy="510084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E4E9EF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9" name="Rectangle 8"/>
          <p:cNvSpPr/>
          <p:nvPr/>
        </p:nvSpPr>
        <p:spPr>
          <a:xfrm>
            <a:off x="0" y="3768480"/>
            <a:ext cx="9139320" cy="228132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E4E9EF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E4E9EF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60" name="Oval 9"/>
          <p:cNvSpPr/>
          <p:nvPr/>
        </p:nvSpPr>
        <p:spPr>
          <a:xfrm>
            <a:off x="0" y="1600200"/>
            <a:ext cx="9139320" cy="51008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153800" y="376560"/>
            <a:ext cx="2052720" cy="523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 vert="eaVert">
            <a:noAutofit/>
          </a:bodyPr>
          <a:lstStyle>
            <a:lvl1pPr algn="l" defTabSz="914400">
              <a:lnSpc>
                <a:spcPct val="100000"/>
              </a:lnSpc>
              <a:buClr>
                <a:srgbClr val="586064"/>
              </a:buClr>
              <a:buSzPct val="128000"/>
              <a:buFont typeface="Georgia"/>
              <a:buChar char="*"/>
              <a:defRPr lang="ru-RU" sz="4600" b="1" u="none" strike="noStrike">
                <a:solidFill>
                  <a:srgbClr val="000000"/>
                </a:solidFill>
                <a:effectLst/>
                <a:uFillTx/>
                <a:latin typeface="Trebuchet MS"/>
              </a:defRPr>
            </a:lvl1pPr>
          </a:lstStyle>
          <a:p>
            <a:pPr marL="320040" indent="-320040" algn="l" defTabSz="914400">
              <a:lnSpc>
                <a:spcPct val="100000"/>
              </a:lnSpc>
              <a:buClr>
                <a:srgbClr val="586064"/>
              </a:buClr>
              <a:buSzPct val="128000"/>
              <a:buFont typeface="Georgia"/>
              <a:buChar char="*"/>
            </a:pPr>
            <a:r>
              <a:rPr lang="ru-RU" sz="4600" b="1" u="none" strike="noStrike">
                <a:solidFill>
                  <a:srgbClr val="000000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4600" b="1" u="none" strike="noStrike">
              <a:solidFill>
                <a:srgbClr val="000000"/>
              </a:solidFill>
              <a:effectLst/>
              <a:uFillTx/>
              <a:latin typeface="Trebuchet MS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324240" y="731520"/>
            <a:ext cx="4824720" cy="4889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 vert="eaVert">
            <a:noAutofit/>
          </a:bodyPr>
          <a:lstStyle>
            <a:lvl1pPr algn="l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2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1pPr>
            <a:lvl2pPr lvl="1" algn="l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2pPr>
            <a:lvl3pPr lvl="2" algn="l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3pPr>
            <a:lvl4pPr lvl="3" algn="l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4pPr>
            <a:lvl5pPr lvl="4" algn="l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5pPr>
          </a:lstStyle>
          <a:p>
            <a:pPr marL="228600" indent="-182880" algn="l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2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22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548640" lvl="1" indent="-182880" algn="l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  <a:endParaRPr lang="ru-RU" sz="20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822960" lvl="2" indent="-182880" algn="l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  <a:endParaRPr lang="ru-RU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1097280" lvl="3" indent="-182880" algn="l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  <a:endParaRPr lang="ru-RU" sz="16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1389960" lvl="4" indent="-182880" algn="l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  <a:endParaRPr lang="ru-RU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dt" idx="16"/>
          </p:nvPr>
        </p:nvSpPr>
        <p:spPr>
          <a:xfrm>
            <a:off x="6172200" y="6172200"/>
            <a:ext cx="25099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ftr" idx="17"/>
          </p:nvPr>
        </p:nvSpPr>
        <p:spPr>
          <a:xfrm>
            <a:off x="457200" y="6172200"/>
            <a:ext cx="334800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sldNum" idx="18"/>
          </p:nvPr>
        </p:nvSpPr>
        <p:spPr>
          <a:xfrm>
            <a:off x="3809880" y="6172200"/>
            <a:ext cx="18241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2CFEF328-8E7B-47BC-B2AB-95F790CB37B0}" type="slidenum">
              <a: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bg>
      <p:bgPr>
        <a:gradFill rotWithShape="0">
          <a:gsLst>
            <a:gs pos="0">
              <a:srgbClr val="D7DFE7"/>
            </a:gs>
            <a:gs pos="60000">
              <a:srgbClr val="FFFFFF"/>
            </a:gs>
            <a:gs pos="100000">
              <a:srgbClr val="A2B9D3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/>
          <p:nvPr/>
        </p:nvSpPr>
        <p:spPr>
          <a:xfrm>
            <a:off x="0" y="5105520"/>
            <a:ext cx="9139320" cy="174780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E4E9EF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67" name="Rectangle 7"/>
          <p:cNvSpPr/>
          <p:nvPr/>
        </p:nvSpPr>
        <p:spPr>
          <a:xfrm>
            <a:off x="0" y="0"/>
            <a:ext cx="9139320" cy="510084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E4E9EF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68" name="Rectangle 8"/>
          <p:cNvSpPr/>
          <p:nvPr/>
        </p:nvSpPr>
        <p:spPr>
          <a:xfrm>
            <a:off x="0" y="3768480"/>
            <a:ext cx="9139320" cy="228132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E4E9EF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E4E9EF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69" name="Oval 9"/>
          <p:cNvSpPr/>
          <p:nvPr/>
        </p:nvSpPr>
        <p:spPr>
          <a:xfrm>
            <a:off x="0" y="1600200"/>
            <a:ext cx="9139320" cy="51008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70" name="PlaceHolder 1"/>
          <p:cNvSpPr>
            <a:spLocks noGrp="1"/>
          </p:cNvSpPr>
          <p:nvPr>
            <p:ph type="dt" idx="19"/>
          </p:nvPr>
        </p:nvSpPr>
        <p:spPr>
          <a:xfrm>
            <a:off x="6172200" y="6172200"/>
            <a:ext cx="25099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ftr" idx="20"/>
          </p:nvPr>
        </p:nvSpPr>
        <p:spPr>
          <a:xfrm>
            <a:off x="457200" y="6172200"/>
            <a:ext cx="334800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sldNum" idx="21"/>
          </p:nvPr>
        </p:nvSpPr>
        <p:spPr>
          <a:xfrm>
            <a:off x="3809880" y="6172200"/>
            <a:ext cx="18241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438D52AF-08BC-4520-9321-EC521A69A847}" type="slidenum">
              <a: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07720" cy="1138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r" defTabSz="914400">
              <a:lnSpc>
                <a:spcPct val="100000"/>
              </a:lnSpc>
              <a:buClr>
                <a:srgbClr val="586064"/>
              </a:buClr>
              <a:buSzPct val="128000"/>
              <a:buFont typeface="Georgia"/>
              <a:buChar char="*"/>
              <a:defRPr lang="ru-RU" sz="4600" b="1" u="none" strike="noStrike">
                <a:solidFill>
                  <a:srgbClr val="000000"/>
                </a:solidFill>
                <a:effectLst/>
                <a:uFillTx/>
                <a:latin typeface="Trebuchet MS"/>
              </a:defRPr>
            </a:lvl1pPr>
          </a:lstStyle>
          <a:p>
            <a:pPr marL="320040" indent="-320040" algn="r" defTabSz="914400">
              <a:lnSpc>
                <a:spcPct val="100000"/>
              </a:lnSpc>
              <a:buClr>
                <a:srgbClr val="586064"/>
              </a:buClr>
              <a:buSzPct val="128000"/>
              <a:buFont typeface="Georgia"/>
              <a:buChar char="*"/>
            </a:pPr>
            <a:r>
              <a:rPr lang="ru-RU" sz="4600" b="1" u="none" strike="noStrike">
                <a:solidFill>
                  <a:srgbClr val="000000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4600" b="1" u="none" strike="noStrike">
              <a:solidFill>
                <a:srgbClr val="000000"/>
              </a:solidFill>
              <a:effectLst/>
              <a:uFillTx/>
              <a:latin typeface="Trebuchet MS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143000" y="731520"/>
            <a:ext cx="6396120" cy="3470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2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1pPr>
            <a:lvl2pPr lvl="1" algn="l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2pPr>
            <a:lvl3pPr lvl="2" algn="l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3pPr>
            <a:lvl4pPr lvl="3" algn="l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4pPr>
            <a:lvl5pPr lvl="4" algn="l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5pPr>
          </a:lstStyle>
          <a:p>
            <a:pPr marL="228600" indent="-182880" algn="l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2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22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548640" lvl="1" indent="-182880" algn="l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  <a:endParaRPr lang="ru-RU" sz="20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822960" lvl="2" indent="-182880" algn="l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  <a:endParaRPr lang="ru-RU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1097280" lvl="3" indent="-182880" algn="l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  <a:endParaRPr lang="ru-RU" sz="16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1389960" lvl="4" indent="-182880" algn="l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  <a:endParaRPr lang="ru-RU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bg>
      <p:bgPr>
        <a:gradFill rotWithShape="0">
          <a:gsLst>
            <a:gs pos="0">
              <a:srgbClr val="D7DFE7"/>
            </a:gs>
            <a:gs pos="60000">
              <a:srgbClr val="FFFFFF"/>
            </a:gs>
            <a:gs pos="100000">
              <a:srgbClr val="A2B9D3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"/>
          <p:cNvSpPr/>
          <p:nvPr/>
        </p:nvSpPr>
        <p:spPr>
          <a:xfrm>
            <a:off x="0" y="5105520"/>
            <a:ext cx="9139320" cy="174780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E4E9EF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76" name="Rectangle 7"/>
          <p:cNvSpPr/>
          <p:nvPr/>
        </p:nvSpPr>
        <p:spPr>
          <a:xfrm>
            <a:off x="0" y="0"/>
            <a:ext cx="9139320" cy="510084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E4E9EF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77" name="Rectangle 8"/>
          <p:cNvSpPr/>
          <p:nvPr/>
        </p:nvSpPr>
        <p:spPr>
          <a:xfrm>
            <a:off x="0" y="3768480"/>
            <a:ext cx="9139320" cy="228132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E4E9EF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E4E9EF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78" name="Oval 9"/>
          <p:cNvSpPr/>
          <p:nvPr/>
        </p:nvSpPr>
        <p:spPr>
          <a:xfrm>
            <a:off x="0" y="1600200"/>
            <a:ext cx="9139320" cy="51008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79" name="Rectangle 6"/>
          <p:cNvSpPr/>
          <p:nvPr/>
        </p:nvSpPr>
        <p:spPr>
          <a:xfrm>
            <a:off x="0" y="3866760"/>
            <a:ext cx="9139320" cy="2986560"/>
          </a:xfrm>
          <a:prstGeom prst="rect">
            <a:avLst/>
          </a:prstGeom>
          <a:gradFill rotWithShape="0">
            <a:gsLst>
              <a:gs pos="0">
                <a:srgbClr val="FFFFFF">
                  <a:alpha val="92000"/>
                </a:srgbClr>
              </a:gs>
              <a:gs pos="37000">
                <a:srgbClr val="FFFFFF">
                  <a:alpha val="77000"/>
                </a:srgbClr>
              </a:gs>
              <a:gs pos="100000">
                <a:srgbClr val="E4E9EF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80" name="Rectangle 7"/>
          <p:cNvSpPr/>
          <p:nvPr/>
        </p:nvSpPr>
        <p:spPr>
          <a:xfrm>
            <a:off x="0" y="0"/>
            <a:ext cx="9139320" cy="3862080"/>
          </a:xfrm>
          <a:prstGeom prst="rect">
            <a:avLst/>
          </a:prstGeom>
          <a:gradFill rotWithShape="0">
            <a:gsLst>
              <a:gs pos="0">
                <a:srgbClr val="FFFFFF">
                  <a:alpha val="90000"/>
                </a:srgbClr>
              </a:gs>
              <a:gs pos="48000">
                <a:srgbClr val="FFFFFF">
                  <a:alpha val="63000"/>
                </a:srgbClr>
              </a:gs>
              <a:gs pos="100000">
                <a:srgbClr val="E4E9EF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81" name="Rectangle 8"/>
          <p:cNvSpPr/>
          <p:nvPr/>
        </p:nvSpPr>
        <p:spPr>
          <a:xfrm>
            <a:off x="0" y="2652480"/>
            <a:ext cx="9139320" cy="228132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E4E9EF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E4E9EF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82" name="Oval 9"/>
          <p:cNvSpPr/>
          <p:nvPr/>
        </p:nvSpPr>
        <p:spPr>
          <a:xfrm>
            <a:off x="0" y="1600200"/>
            <a:ext cx="9139320" cy="51008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2033280" y="2172600"/>
            <a:ext cx="5961960" cy="2418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r" defTabSz="914400">
              <a:lnSpc>
                <a:spcPct val="100000"/>
              </a:lnSpc>
              <a:buClr>
                <a:srgbClr val="586064"/>
              </a:buClr>
              <a:buSzPct val="128000"/>
              <a:buFont typeface="Georgia"/>
              <a:buChar char="*"/>
              <a:defRPr lang="ru-RU" sz="4600" b="1" u="none" strike="noStrike">
                <a:solidFill>
                  <a:srgbClr val="000000"/>
                </a:solidFill>
                <a:effectLst/>
                <a:uFillTx/>
                <a:latin typeface="Trebuchet MS"/>
              </a:defRPr>
            </a:lvl1pPr>
          </a:lstStyle>
          <a:p>
            <a:pPr marL="320040" indent="-320040" algn="r" defTabSz="914400">
              <a:lnSpc>
                <a:spcPct val="100000"/>
              </a:lnSpc>
              <a:buClr>
                <a:srgbClr val="586064"/>
              </a:buClr>
              <a:buSzPct val="128000"/>
              <a:buFont typeface="Georgia"/>
              <a:buChar char="*"/>
            </a:pPr>
            <a:r>
              <a:rPr lang="ru-RU" sz="4600" b="1" u="none" strike="noStrike">
                <a:solidFill>
                  <a:srgbClr val="000000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4600" b="1" u="none" strike="noStrike">
              <a:solidFill>
                <a:srgbClr val="000000"/>
              </a:solidFill>
              <a:effectLst/>
              <a:uFillTx/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2022480" y="4607640"/>
            <a:ext cx="5965920" cy="830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None/>
              <a:tabLst>
                <a:tab pos="0" algn="l"/>
              </a:tabLst>
              <a:defRPr lang="ru-RU" sz="2000" b="0" u="none" strike="noStrike">
                <a:solidFill>
                  <a:schemeClr val="dk2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2000" b="0" u="none" strike="noStrike">
                <a:solidFill>
                  <a:schemeClr val="dk2"/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2000" b="0" u="none" strike="noStrike">
              <a:solidFill>
                <a:schemeClr val="dk2"/>
              </a:solidFill>
              <a:effectLst/>
              <a:uFillTx/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 idx="22"/>
          </p:nvPr>
        </p:nvSpPr>
        <p:spPr>
          <a:xfrm>
            <a:off x="6172200" y="6172200"/>
            <a:ext cx="25099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 idx="23"/>
          </p:nvPr>
        </p:nvSpPr>
        <p:spPr>
          <a:xfrm>
            <a:off x="457200" y="6172200"/>
            <a:ext cx="334800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 idx="24"/>
          </p:nvPr>
        </p:nvSpPr>
        <p:spPr>
          <a:xfrm>
            <a:off x="3809880" y="6172200"/>
            <a:ext cx="18241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3692E6CF-932A-4025-9EF7-7F7758B377D5}" type="slidenum">
              <a: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bg>
      <p:bgPr>
        <a:gradFill rotWithShape="0">
          <a:gsLst>
            <a:gs pos="0">
              <a:srgbClr val="D7DFE7"/>
            </a:gs>
            <a:gs pos="60000">
              <a:srgbClr val="FFFFFF"/>
            </a:gs>
            <a:gs pos="100000">
              <a:srgbClr val="A2B9D3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6"/>
          <p:cNvSpPr/>
          <p:nvPr/>
        </p:nvSpPr>
        <p:spPr>
          <a:xfrm>
            <a:off x="0" y="5105520"/>
            <a:ext cx="9139320" cy="174780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E4E9EF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89" name="Rectangle 7"/>
          <p:cNvSpPr/>
          <p:nvPr/>
        </p:nvSpPr>
        <p:spPr>
          <a:xfrm>
            <a:off x="0" y="0"/>
            <a:ext cx="9139320" cy="510084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E4E9EF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90" name="Rectangle 8"/>
          <p:cNvSpPr/>
          <p:nvPr/>
        </p:nvSpPr>
        <p:spPr>
          <a:xfrm>
            <a:off x="0" y="3768480"/>
            <a:ext cx="9139320" cy="228132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E4E9EF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E4E9EF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91" name="Oval 9"/>
          <p:cNvSpPr/>
          <p:nvPr/>
        </p:nvSpPr>
        <p:spPr>
          <a:xfrm>
            <a:off x="0" y="1600200"/>
            <a:ext cx="9139320" cy="51008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dt" idx="25"/>
          </p:nvPr>
        </p:nvSpPr>
        <p:spPr>
          <a:xfrm>
            <a:off x="6172200" y="6172200"/>
            <a:ext cx="25099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ftr" idx="26"/>
          </p:nvPr>
        </p:nvSpPr>
        <p:spPr>
          <a:xfrm>
            <a:off x="457200" y="6172200"/>
            <a:ext cx="334800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sldNum" idx="27"/>
          </p:nvPr>
        </p:nvSpPr>
        <p:spPr>
          <a:xfrm>
            <a:off x="3809880" y="6172200"/>
            <a:ext cx="18241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559DF0AB-77FC-40E1-93F4-645BAE94040B}" type="slidenum">
              <a: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07720" cy="1138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r" defTabSz="914400">
              <a:lnSpc>
                <a:spcPct val="100000"/>
              </a:lnSpc>
              <a:buClr>
                <a:srgbClr val="586064"/>
              </a:buClr>
              <a:buSzPct val="128000"/>
              <a:buFont typeface="Georgia"/>
              <a:buChar char="*"/>
              <a:defRPr lang="ru-RU" sz="4600" b="1" u="none" strike="noStrike">
                <a:solidFill>
                  <a:srgbClr val="000000"/>
                </a:solidFill>
                <a:effectLst/>
                <a:uFillTx/>
                <a:latin typeface="Trebuchet MS"/>
              </a:defRPr>
            </a:lvl1pPr>
          </a:lstStyle>
          <a:p>
            <a:pPr marL="320040" indent="-320040" algn="r" defTabSz="914400">
              <a:lnSpc>
                <a:spcPct val="100000"/>
              </a:lnSpc>
              <a:buClr>
                <a:srgbClr val="586064"/>
              </a:buClr>
              <a:buSzPct val="128000"/>
              <a:buFont typeface="Georgia"/>
              <a:buChar char="*"/>
            </a:pPr>
            <a:r>
              <a:rPr lang="ru-RU" sz="4600" b="1" u="none" strike="noStrike">
                <a:solidFill>
                  <a:srgbClr val="000000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4600" b="1" u="none" strike="noStrike">
              <a:solidFill>
                <a:srgbClr val="000000"/>
              </a:solidFill>
              <a:effectLst/>
              <a:uFillTx/>
              <a:latin typeface="Trebuchet MS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1143000" y="731520"/>
            <a:ext cx="3341880" cy="3470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2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1pPr>
            <a:lvl2pPr lvl="1" algn="l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2pPr>
            <a:lvl3pPr lvl="2" algn="l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3pPr>
            <a:lvl4pPr lvl="3" algn="l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4pPr>
            <a:lvl5pPr lvl="4" algn="l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5pPr>
          </a:lstStyle>
          <a:p>
            <a:pPr marL="228600" indent="-182880" algn="l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2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22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548640" lvl="1" indent="-182880" algn="l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  <a:endParaRPr lang="ru-RU" sz="20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822960" lvl="2" indent="-182880" algn="l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  <a:endParaRPr lang="ru-RU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1097280" lvl="3" indent="-182880" algn="l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  <a:endParaRPr lang="ru-RU" sz="16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1389960" lvl="4" indent="-182880" algn="l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  <a:endParaRPr lang="ru-RU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body"/>
          </p:nvPr>
        </p:nvSpPr>
        <p:spPr>
          <a:xfrm>
            <a:off x="4645080" y="731520"/>
            <a:ext cx="3341880" cy="3470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2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1pPr>
            <a:lvl2pPr lvl="1" algn="l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2pPr>
            <a:lvl3pPr lvl="2" algn="l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3pPr>
            <a:lvl4pPr lvl="3" algn="l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4pPr>
            <a:lvl5pPr lvl="4" algn="l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  <a:def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defRPr>
            </a:lvl5pPr>
          </a:lstStyle>
          <a:p>
            <a:pPr marL="228600" indent="-182880" algn="l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2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22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548640" lvl="1" indent="-182880" algn="l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  <a:endParaRPr lang="ru-RU" sz="20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822960" lvl="2" indent="-182880" algn="l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  <a:endParaRPr lang="ru-RU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1097280" lvl="3" indent="-182880" algn="l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  <a:endParaRPr lang="ru-RU" sz="16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marL="1389960" lvl="4" indent="-182880" algn="l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586064"/>
              </a:buClr>
              <a:buSzPct val="130000"/>
              <a:buFont typeface="Georgia"/>
              <a:buChar char="*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  <a:endParaRPr lang="ru-RU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7DFE7"/>
            </a:gs>
            <a:gs pos="60000">
              <a:srgbClr val="FFFFFF"/>
            </a:gs>
            <a:gs pos="100000">
              <a:srgbClr val="A2B9D3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6"/>
          <p:cNvSpPr/>
          <p:nvPr/>
        </p:nvSpPr>
        <p:spPr>
          <a:xfrm>
            <a:off x="0" y="5105520"/>
            <a:ext cx="9141480" cy="174996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E4E9EF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19" name="Rectangle 7"/>
          <p:cNvSpPr/>
          <p:nvPr/>
        </p:nvSpPr>
        <p:spPr>
          <a:xfrm>
            <a:off x="0" y="0"/>
            <a:ext cx="9141480" cy="510300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E4E9EF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20" name="Rectangle 8"/>
          <p:cNvSpPr/>
          <p:nvPr/>
        </p:nvSpPr>
        <p:spPr>
          <a:xfrm>
            <a:off x="0" y="3768480"/>
            <a:ext cx="9141480" cy="22834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E4E9EF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E4E9EF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21" name="Oval 9"/>
          <p:cNvSpPr/>
          <p:nvPr/>
        </p:nvSpPr>
        <p:spPr>
          <a:xfrm>
            <a:off x="0" y="1600200"/>
            <a:ext cx="9141480" cy="5103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ftr" idx="34"/>
          </p:nvPr>
        </p:nvSpPr>
        <p:spPr>
          <a:xfrm>
            <a:off x="457200" y="6172200"/>
            <a:ext cx="335016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ldNum" idx="35"/>
          </p:nvPr>
        </p:nvSpPr>
        <p:spPr>
          <a:xfrm>
            <a:off x="3809880" y="6172200"/>
            <a:ext cx="18262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4B02C602-F429-46E9-9173-364C35797585}" type="slidenum">
              <a: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dt" idx="36"/>
          </p:nvPr>
        </p:nvSpPr>
        <p:spPr>
          <a:xfrm>
            <a:off x="6172200" y="6172200"/>
            <a:ext cx="25120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ru-RU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ru-RU" sz="2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microsoft.com/office/2007/relationships/hdphoto" Target="../media/hdphoto1.wdp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7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Прямоугольник 1"/>
          <p:cNvSpPr/>
          <p:nvPr/>
        </p:nvSpPr>
        <p:spPr>
          <a:xfrm>
            <a:off x="1043640" y="2349000"/>
            <a:ext cx="7772040" cy="269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 anchorCtr="1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4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Бюджет для граждан 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600" indent="1440" algn="ctr" defTabSz="914400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21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по</a:t>
            </a:r>
            <a:r>
              <a:rPr lang="ru-RU" sz="2100" b="1" u="none" spc="-79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ru-RU" sz="21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решению</a:t>
            </a:r>
            <a:r>
              <a:rPr lang="ru-RU" sz="2100" b="1" u="none" spc="-71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ru-RU" sz="21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Совета</a:t>
            </a:r>
            <a:r>
              <a:rPr lang="ru-RU" sz="2100" b="1" u="none" spc="-40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ru-RU" sz="21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депутатов</a:t>
            </a:r>
            <a:r>
              <a:rPr lang="ru-RU" sz="2100" b="1" u="none" spc="-11" strike="noStrike">
                <a:solidFill>
                  <a:schemeClr val="dk1"/>
                </a:solidFill>
                <a:effectLst/>
                <a:uFillTx/>
                <a:latin typeface="Arial"/>
              </a:rPr>
              <a:t> Шатковского муниципального</a:t>
            </a:r>
            <a:r>
              <a:rPr lang="ru-RU" sz="2100" b="1" u="none" spc="-34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ru-RU" sz="21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округа</a:t>
            </a:r>
            <a:r>
              <a:rPr lang="ru-RU" sz="2100" b="1" u="none" spc="-14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ru-RU" sz="2100" b="1" u="none" spc="-11" strike="noStrike">
                <a:solidFill>
                  <a:schemeClr val="dk1"/>
                </a:solidFill>
                <a:effectLst/>
                <a:uFillTx/>
                <a:latin typeface="Arial"/>
              </a:rPr>
              <a:t>Нижегородской</a:t>
            </a:r>
            <a:r>
              <a:rPr lang="ru-RU" sz="2100" b="1" u="none" spc="-51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ru-RU" sz="2100" b="1" u="none" spc="-11" strike="noStrike">
                <a:solidFill>
                  <a:schemeClr val="dk1"/>
                </a:solidFill>
                <a:effectLst/>
                <a:uFillTx/>
                <a:latin typeface="Arial"/>
              </a:rPr>
              <a:t>области </a:t>
            </a:r>
            <a:r>
              <a:rPr lang="ru-RU" sz="21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от</a:t>
            </a:r>
            <a:r>
              <a:rPr lang="ru-RU" sz="2100" b="1" u="none" spc="-34" strike="noStrike">
                <a:solidFill>
                  <a:schemeClr val="dk1"/>
                </a:solidFill>
                <a:effectLst/>
                <a:uFillTx/>
                <a:latin typeface="Arial"/>
              </a:rPr>
              <a:t>  </a:t>
            </a:r>
            <a:r>
              <a:rPr lang="ru-RU" sz="21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23.04.2026</a:t>
            </a:r>
            <a:r>
              <a:rPr lang="ru-RU" sz="2100" b="1" u="none" spc="-71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ru-RU" sz="21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№</a:t>
            </a:r>
            <a:r>
              <a:rPr lang="ru-RU" sz="2100" b="1" u="none" spc="-20" strike="noStrike">
                <a:solidFill>
                  <a:schemeClr val="dk1"/>
                </a:solidFill>
                <a:effectLst/>
                <a:uFillTx/>
                <a:latin typeface="Arial"/>
              </a:rPr>
              <a:t> 21</a:t>
            </a:r>
            <a:r>
              <a:rPr lang="ru-RU" sz="2100" b="1" u="none" spc="-26" strike="noStrike">
                <a:solidFill>
                  <a:schemeClr val="dk1"/>
                </a:solidFill>
                <a:effectLst/>
                <a:uFillTx/>
                <a:latin typeface="Arial"/>
              </a:rPr>
              <a:t>-</a:t>
            </a:r>
            <a:r>
              <a:rPr lang="en-US" sz="2100" b="1" u="none" spc="-26" strike="noStrike">
                <a:solidFill>
                  <a:schemeClr val="dk1"/>
                </a:solidFill>
                <a:effectLst/>
                <a:uFillTx/>
                <a:latin typeface="Arial"/>
              </a:rPr>
              <a:t>I</a:t>
            </a:r>
            <a:endParaRPr lang="ru-RU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23280" algn="ctr" defTabSz="914400">
              <a:lnSpc>
                <a:spcPct val="100000"/>
              </a:lnSpc>
              <a:spcBef>
                <a:spcPts val="6"/>
              </a:spcBef>
              <a:tabLst>
                <a:tab pos="0" algn="l"/>
              </a:tabLst>
            </a:pPr>
            <a:r>
              <a:rPr lang="en-US" sz="21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            «Об</a:t>
            </a:r>
            <a:r>
              <a:rPr lang="en-US" sz="2100" b="1" u="none" spc="-65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en-US" sz="21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исполнении</a:t>
            </a:r>
            <a:r>
              <a:rPr lang="en-US" sz="2100" b="1" u="none" spc="-45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en-US" sz="2100" b="1" u="none" spc="-11" strike="noStrike">
                <a:solidFill>
                  <a:schemeClr val="dk1"/>
                </a:solidFill>
                <a:effectLst/>
                <a:uFillTx/>
                <a:latin typeface="Arial"/>
              </a:rPr>
              <a:t>бюджета</a:t>
            </a:r>
            <a:r>
              <a:rPr lang="en-US" sz="2100" b="1" u="none" spc="-20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ru-RU" sz="2100" b="1" u="none" spc="-11" strike="noStrike">
                <a:solidFill>
                  <a:schemeClr val="dk1"/>
                </a:solidFill>
                <a:effectLst/>
                <a:uFillTx/>
                <a:latin typeface="Arial"/>
              </a:rPr>
              <a:t>Шатковского муниципального</a:t>
            </a:r>
            <a:r>
              <a:rPr lang="ru-RU" sz="2100" b="1" u="none" spc="-34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ru-RU" sz="21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округа Нижегородской области       </a:t>
            </a:r>
            <a:r>
              <a:rPr lang="ru-RU" sz="2100" b="1" u="none" spc="-11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ru-RU" sz="21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за</a:t>
            </a:r>
            <a:r>
              <a:rPr lang="ru-RU" sz="2100" b="1" u="none" spc="-34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ru-RU" sz="21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2025</a:t>
            </a:r>
            <a:r>
              <a:rPr lang="ru-RU" sz="2100" b="1" u="none" spc="-60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ru-RU" sz="2100" b="1" u="none" spc="-20" strike="noStrike">
                <a:solidFill>
                  <a:schemeClr val="dk1"/>
                </a:solidFill>
                <a:effectLst/>
                <a:uFillTx/>
                <a:latin typeface="Arial"/>
              </a:rPr>
              <a:t>год»</a:t>
            </a:r>
            <a:endParaRPr lang="ru-RU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Прямоугольник 10"/>
          <p:cNvSpPr/>
          <p:nvPr/>
        </p:nvSpPr>
        <p:spPr>
          <a:xfrm>
            <a:off x="5657760" y="404640"/>
            <a:ext cx="3576600" cy="7574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АДМИНИСТРАЦИЯ ШАТКОВСКОГО МУНИЦИПАЛЬНОГО ОКРУГА НИЖЕГОРОДСКОЙ ОБЛАСТИ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5" name="Picture 1" descr="https://shatki.nobl.ru/upload/uf/531/hexyo15lcej1ovmveeboubaxpw0na7n1/0ade4b32a78110ce0f8d5e1e67f6b291_250_306_PhotoRoom.png_PhotoRoom.png"/>
          <p:cNvPicPr/>
          <p:nvPr/>
        </p:nvPicPr>
        <p:blipFill>
          <a:blip r:embed="rId1"/>
          <a:stretch/>
        </p:blipFill>
        <p:spPr>
          <a:xfrm>
            <a:off x="4500000" y="43560"/>
            <a:ext cx="1148400" cy="1392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Прямоугольник 1"/>
          <p:cNvSpPr/>
          <p:nvPr/>
        </p:nvSpPr>
        <p:spPr>
          <a:xfrm>
            <a:off x="838080" y="228600"/>
            <a:ext cx="7615440" cy="363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noFill/>
          </a:ln>
          <a:scene3d>
            <a:camera prst="orthographic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Рассмотрение и утверждение отчета об исполнении бюджета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Прямоугольник 2"/>
          <p:cNvSpPr/>
          <p:nvPr/>
        </p:nvSpPr>
        <p:spPr>
          <a:xfrm>
            <a:off x="683640" y="836640"/>
            <a:ext cx="7628040" cy="557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Отчет об исполнении бюджета содержит данные об исполнении бюджета по доходам, расходам и источникам финансирования дефицита бюджета в соответствии с бюджетной классификацией Российской Федерации.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Годовой отчет об исполнении бюджета округа подлежит рассмотрению Советом депутатов Шатковского  муниципального округа Нижегородской области и утверждается решением Совета депутатов Шатковского муниципального округа Нижегородской области.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Решением Совета депутатов Шатковского муниципального округа Нижегородской области об исполнении бюджета утверждается отчет об исполнении бюджета за отчетный финансовый год с указанием общего объема доходов, расходов и дефицита (профицита) бюджета.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 отчете об исполнении бюджета указывается сколько и каких доходов поступило в бюджет за год и на какие цели эти денежные средства были израсходованы.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Скругленный прямоугольник 1"/>
          <p:cNvSpPr/>
          <p:nvPr/>
        </p:nvSpPr>
        <p:spPr>
          <a:xfrm>
            <a:off x="685800" y="228600"/>
            <a:ext cx="7615440" cy="4525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plastic"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Основные задачи 2025 года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" name="Скругленный прямоугольник 12"/>
          <p:cNvSpPr/>
          <p:nvPr/>
        </p:nvSpPr>
        <p:spPr>
          <a:xfrm>
            <a:off x="1473120" y="1014840"/>
            <a:ext cx="6853320" cy="45252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just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Обеспечение сбалансированности и устойчивости бюджетной системы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Скругленный прямоугольник 14"/>
          <p:cNvSpPr/>
          <p:nvPr/>
        </p:nvSpPr>
        <p:spPr>
          <a:xfrm>
            <a:off x="1581840" y="1917000"/>
            <a:ext cx="6922800" cy="60480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just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Сохранение и развитие налогового потенциала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Прямоугольник 4"/>
          <p:cNvSpPr/>
          <p:nvPr/>
        </p:nvSpPr>
        <p:spPr>
          <a:xfrm>
            <a:off x="1639080" y="2846160"/>
            <a:ext cx="685332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Повышение эффективности и оптимизации бюджетных расходов, в том числе за счет концентрации финансовых ресурсов на приоритетных направлениях бюджетных расходов, в первую очередь на обеспечение софинансирования по национальным проектам, государственным и муниципальным программам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Скругленный прямоугольник 22"/>
          <p:cNvSpPr/>
          <p:nvPr/>
        </p:nvSpPr>
        <p:spPr>
          <a:xfrm>
            <a:off x="1630800" y="4509000"/>
            <a:ext cx="6704280" cy="837720"/>
          </a:xfrm>
          <a:prstGeom prst="roundRect">
            <a:avLst>
              <a:gd name="adj" fmla="val 21717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just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Усиление роли финансового контроля в управлении бюджетным процессом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Прямоугольник 7"/>
          <p:cNvSpPr/>
          <p:nvPr/>
        </p:nvSpPr>
        <p:spPr>
          <a:xfrm>
            <a:off x="1630800" y="5925240"/>
            <a:ext cx="6825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Повышение прозрачности и открытости бюджетного процесса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7" name="Picture 32" descr="http://900igr.net/datai/fizkultura/Ves-rantsa/0014-008-Vyvody.png"/>
          <p:cNvPicPr/>
          <p:nvPr/>
        </p:nvPicPr>
        <p:blipFill>
          <a:blip r:embed="rId1"/>
          <a:stretch/>
        </p:blipFill>
        <p:spPr>
          <a:xfrm>
            <a:off x="245880" y="836640"/>
            <a:ext cx="1138320" cy="90972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pic>
        <p:nvPicPr>
          <p:cNvPr id="188" name="Picture 2" descr="https://biz.liga.net/images/general/2014/06/20/thumbnail-nv-201406200841227861.jpg"/>
          <p:cNvPicPr/>
          <p:nvPr/>
        </p:nvPicPr>
        <p:blipFill>
          <a:blip r:embed="rId2"/>
          <a:stretch/>
        </p:blipFill>
        <p:spPr>
          <a:xfrm>
            <a:off x="245880" y="1917000"/>
            <a:ext cx="1062000" cy="83340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pic>
        <p:nvPicPr>
          <p:cNvPr id="189" name="Picture 19" descr="https://vademec.ru/upload/iblock/c8b/c8bebca73a8c3075f1fd41bce2eb506d.jpg"/>
          <p:cNvPicPr/>
          <p:nvPr/>
        </p:nvPicPr>
        <p:blipFill>
          <a:blip r:embed="rId3"/>
          <a:stretch/>
        </p:blipFill>
        <p:spPr>
          <a:xfrm>
            <a:off x="224640" y="3013560"/>
            <a:ext cx="1138320" cy="113832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pic>
        <p:nvPicPr>
          <p:cNvPr id="190" name="Picture 8" descr="https://2.bp.blogspot.com/-rkYO-bXC9XU/VOYKz_gFDCI/AAAAAAAAAAs/sZUU0tT3ZEY/w530-h354-p/contabilidad.jpg"/>
          <p:cNvPicPr/>
          <p:nvPr/>
        </p:nvPicPr>
        <p:blipFill>
          <a:blip r:embed="rId4"/>
          <a:stretch/>
        </p:blipFill>
        <p:spPr>
          <a:xfrm>
            <a:off x="245880" y="4437000"/>
            <a:ext cx="1138320" cy="90972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pic>
        <p:nvPicPr>
          <p:cNvPr id="191" name="Picture 6" descr="http://www.molchanovo.ru/image/resize/800x600/upload/images/2018/tmp__/tmp__/tmp__/tmp__/tmp__/tmp__/tmp__/tmp__/tmp__/tmp__/tmp__/tmp__/tmp__/2018-06-28_10-39-14.png"/>
          <p:cNvPicPr/>
          <p:nvPr/>
        </p:nvPicPr>
        <p:blipFill>
          <a:blip r:embed="rId5"/>
          <a:stretch/>
        </p:blipFill>
        <p:spPr>
          <a:xfrm>
            <a:off x="237600" y="5791320"/>
            <a:ext cx="1138320" cy="90972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Скругленный прямоугольник 1"/>
          <p:cNvSpPr/>
          <p:nvPr/>
        </p:nvSpPr>
        <p:spPr>
          <a:xfrm>
            <a:off x="1219320" y="152280"/>
            <a:ext cx="7123320" cy="4993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plastic"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Публичные слушания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3" name="Picture 20" descr="https://urtmag.ru/upload/iblock/464/f9f652bb2ca21a0fc2c11e47e4868e91_original.175243.jpg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07640" y="1196640"/>
            <a:ext cx="3523680" cy="381168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sp>
        <p:nvSpPr>
          <p:cNvPr id="194" name="Прямоугольник 3"/>
          <p:cNvSpPr/>
          <p:nvPr/>
        </p:nvSpPr>
        <p:spPr>
          <a:xfrm>
            <a:off x="3708000" y="1143000"/>
            <a:ext cx="4964040" cy="50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1800" b="1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Публичные слушания –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за очередной финансовый год 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8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 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  Результат публичных слушаний – заключение, в котором отражаются выраженные позиции жителей Шатковского муниципального округа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Пятиугольник 1"/>
          <p:cNvSpPr/>
          <p:nvPr/>
        </p:nvSpPr>
        <p:spPr>
          <a:xfrm>
            <a:off x="457200" y="152280"/>
            <a:ext cx="8301240" cy="528840"/>
          </a:xfrm>
          <a:prstGeom prst="homePlat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ECFF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Показатели социально-экономического развития за 2025 год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6" name="Picture 6" descr="Maps icon"/>
          <p:cNvPicPr/>
          <p:nvPr/>
        </p:nvPicPr>
        <p:blipFill>
          <a:blip r:embed="rId1"/>
          <a:stretch/>
        </p:blipFill>
        <p:spPr>
          <a:xfrm>
            <a:off x="228600" y="762120"/>
            <a:ext cx="1214640" cy="1214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7" name="Picture 2" descr="https://e.bsu.ru/pluginfile.php/428/course/overviewfiles/%D0%B4%D0%B5%D0%BC%D0%BE%D0%B3%D1%80.jpg"/>
          <p:cNvPicPr/>
          <p:nvPr/>
        </p:nvPicPr>
        <p:blipFill>
          <a:blip r:embed="rId2"/>
          <a:stretch/>
        </p:blipFill>
        <p:spPr>
          <a:xfrm>
            <a:off x="228600" y="2133000"/>
            <a:ext cx="1290600" cy="121464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pic>
        <p:nvPicPr>
          <p:cNvPr id="198" name="Picture 4" descr="Bar chart icon"/>
          <p:cNvPicPr/>
          <p:nvPr/>
        </p:nvPicPr>
        <p:blipFill>
          <a:blip r:embed="rId3"/>
          <a:stretch/>
        </p:blipFill>
        <p:spPr>
          <a:xfrm>
            <a:off x="228600" y="3501000"/>
            <a:ext cx="1214640" cy="1214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9" name="Picture 4" descr="https://avatars.dzeninfra.ru/get-zen_doc/4470750/pub_607b4d3b1b83785a82f5dc17_607b5ec4298124331e6a9ef9/scale_1200"/>
          <p:cNvPicPr/>
          <p:nvPr/>
        </p:nvPicPr>
        <p:blipFill>
          <a:blip r:embed="rId4"/>
          <a:stretch/>
        </p:blipFill>
        <p:spPr>
          <a:xfrm>
            <a:off x="228600" y="5238000"/>
            <a:ext cx="1366920" cy="113832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sp>
        <p:nvSpPr>
          <p:cNvPr id="200" name="Скругленный прямоугольник 16"/>
          <p:cNvSpPr/>
          <p:nvPr/>
        </p:nvSpPr>
        <p:spPr>
          <a:xfrm>
            <a:off x="1752480" y="1066680"/>
            <a:ext cx="2281320" cy="60480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ru-RU" sz="1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144,1 тыс.га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площадь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Прямоугольник 17"/>
          <p:cNvSpPr/>
          <p:nvPr/>
        </p:nvSpPr>
        <p:spPr>
          <a:xfrm>
            <a:off x="1828800" y="2286000"/>
            <a:ext cx="1976400" cy="833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ru-RU" sz="1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22342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чел.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численность населения на 01.01.2025 г.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Прямоугольник 18"/>
          <p:cNvSpPr/>
          <p:nvPr/>
        </p:nvSpPr>
        <p:spPr>
          <a:xfrm>
            <a:off x="1752480" y="3717000"/>
            <a:ext cx="2357640" cy="1075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ru-RU" sz="1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5 930,1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млн.руб. объем отгруженных товаров, работ, услуг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Прямоугольник 19"/>
          <p:cNvSpPr/>
          <p:nvPr/>
        </p:nvSpPr>
        <p:spPr>
          <a:xfrm>
            <a:off x="1735560" y="5373360"/>
            <a:ext cx="2357640" cy="681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2 675,87 млн.руб.  фонд оплаты труда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4" name="Picture 2" descr="Credit Card icon"/>
          <p:cNvPicPr/>
          <p:nvPr/>
        </p:nvPicPr>
        <p:blipFill>
          <a:blip r:embed="rId5"/>
          <a:stretch/>
        </p:blipFill>
        <p:spPr>
          <a:xfrm>
            <a:off x="4495680" y="838080"/>
            <a:ext cx="1138320" cy="10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" name="Прямоугольник 11"/>
          <p:cNvSpPr/>
          <p:nvPr/>
        </p:nvSpPr>
        <p:spPr>
          <a:xfrm>
            <a:off x="5796000" y="983520"/>
            <a:ext cx="32356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50 279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руб.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среднемесячная заработная плата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6" name="Picture 14" descr="http://cmpro.ru/images/news_images/558/finance_news_11.jpg"/>
          <p:cNvPicPr/>
          <p:nvPr/>
        </p:nvPicPr>
        <p:blipFill>
          <a:blip r:embed="rId6"/>
          <a:stretch/>
        </p:blipFill>
        <p:spPr>
          <a:xfrm>
            <a:off x="4381560" y="2290320"/>
            <a:ext cx="1366920" cy="113832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sp>
        <p:nvSpPr>
          <p:cNvPr id="207" name="Прямоугольник 21"/>
          <p:cNvSpPr/>
          <p:nvPr/>
        </p:nvSpPr>
        <p:spPr>
          <a:xfrm>
            <a:off x="5940000" y="2362320"/>
            <a:ext cx="2284920" cy="833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633,1  млн.руб.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инвестиции в основной капитал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Скругленный прямоугольник 108"/>
          <p:cNvSpPr/>
          <p:nvPr/>
        </p:nvSpPr>
        <p:spPr>
          <a:xfrm>
            <a:off x="4453560" y="3887280"/>
            <a:ext cx="4338720" cy="250992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234271"/>
            </a:solidFill>
            <a:round/>
          </a:ln>
          <a:scene3d>
            <a:camera prst="orthographic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Количество муниципальных учреждений – </a:t>
            </a: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44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: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ctr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казенные учреждения – </a:t>
            </a: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2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;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ctr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бюджетные учреждения – </a:t>
            </a: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23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;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ctr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автономные учреждения –</a:t>
            </a: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3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Скругленный прямоугольник 1"/>
          <p:cNvSpPr/>
          <p:nvPr/>
        </p:nvSpPr>
        <p:spPr>
          <a:xfrm>
            <a:off x="609480" y="228600"/>
            <a:ext cx="8072640" cy="6811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  <a:scene3d>
            <a:camera prst="orthographic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Основные характеристики бюджета Шатковского муниципального округа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за 2025 год, </a:t>
            </a: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тыс. руб.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Скругленный прямоугольник 2"/>
          <p:cNvSpPr/>
          <p:nvPr/>
        </p:nvSpPr>
        <p:spPr>
          <a:xfrm>
            <a:off x="3132000" y="1219320"/>
            <a:ext cx="1815840" cy="6602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9365D"/>
            </a:solidFill>
            <a:round/>
          </a:ln>
          <a:scene3d>
            <a:camera prst="orthographicFront"/>
            <a:lightRig dir="t" rig="threePt"/>
          </a:scene3d>
          <a:sp3d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План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Скругленный прямоугольник 3"/>
          <p:cNvSpPr/>
          <p:nvPr/>
        </p:nvSpPr>
        <p:spPr>
          <a:xfrm>
            <a:off x="5148000" y="1212840"/>
            <a:ext cx="1723680" cy="6602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9365D"/>
            </a:solidFill>
            <a:round/>
          </a:ln>
          <a:scene3d>
            <a:camera prst="orthographicFront"/>
            <a:lightRig dir="t" rig="threePt"/>
          </a:scene3d>
          <a:sp3d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Факт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Скругленный прямоугольник 4"/>
          <p:cNvSpPr/>
          <p:nvPr/>
        </p:nvSpPr>
        <p:spPr>
          <a:xfrm>
            <a:off x="7035840" y="1212840"/>
            <a:ext cx="1900440" cy="6048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9365D"/>
            </a:solidFill>
            <a:round/>
          </a:ln>
          <a:scene3d>
            <a:camera prst="orthographicFront"/>
            <a:lightRig dir="t" rig="threePt"/>
          </a:scene3d>
          <a:sp3d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% исполнения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13" name="Diagram2"/>
          <p:cNvGraphicFramePr/>
          <p:nvPr>
            <p:extLst>
              <p:ext uri="{D42A27DB-BD31-4B8C-83A1-F6EECF244321}">
                <p14:modId xmlns:p14="http://schemas.microsoft.com/office/powerpoint/2010/main" val="3204850477"/>
              </p:ext>
            </p:extLst>
          </p:nvPr>
        </p:nvGraphicFramePr>
        <p:xfrm>
          <a:off x="179640" y="1917000"/>
          <a:ext cx="3049920" cy="345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14" name="Блок-схема: магнитный диск 6"/>
          <p:cNvSpPr/>
          <p:nvPr/>
        </p:nvSpPr>
        <p:spPr>
          <a:xfrm>
            <a:off x="3269160" y="2246400"/>
            <a:ext cx="1815840" cy="64296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1 506 394,3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Блок-схема: магнитный диск 7"/>
          <p:cNvSpPr/>
          <p:nvPr/>
        </p:nvSpPr>
        <p:spPr>
          <a:xfrm>
            <a:off x="3276000" y="3327480"/>
            <a:ext cx="1743840" cy="642960"/>
          </a:xfrm>
          <a:prstGeom prst="flowChartMagneticDisk">
            <a:avLst/>
          </a:prstGeom>
          <a:solidFill>
            <a:srgbClr val="FFCCCC"/>
          </a:solidFill>
          <a:ln>
            <a:solidFill>
              <a:srgbClr val="000000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1 569 512,3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Блок-схема: магнитный диск 8"/>
          <p:cNvSpPr/>
          <p:nvPr/>
        </p:nvSpPr>
        <p:spPr>
          <a:xfrm>
            <a:off x="3287160" y="4343400"/>
            <a:ext cx="1732680" cy="64296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-63 118,0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Блок-схема: магнитный диск 9"/>
          <p:cNvSpPr/>
          <p:nvPr/>
        </p:nvSpPr>
        <p:spPr>
          <a:xfrm>
            <a:off x="5292360" y="2224800"/>
            <a:ext cx="1738800" cy="64296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Microsoft YaHei"/>
              </a:rPr>
              <a:t> 1 473 694 ,6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Блок-схема: магнитный диск 10"/>
          <p:cNvSpPr/>
          <p:nvPr/>
        </p:nvSpPr>
        <p:spPr>
          <a:xfrm>
            <a:off x="5276160" y="3327480"/>
            <a:ext cx="1738800" cy="642960"/>
          </a:xfrm>
          <a:prstGeom prst="flowChartMagneticDisk">
            <a:avLst/>
          </a:prstGeom>
          <a:solidFill>
            <a:srgbClr val="FFCCCC"/>
          </a:solidFill>
          <a:ln>
            <a:solidFill>
              <a:srgbClr val="000000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1 517 461,0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Блок-схема: магнитный диск 11"/>
          <p:cNvSpPr/>
          <p:nvPr/>
        </p:nvSpPr>
        <p:spPr>
          <a:xfrm>
            <a:off x="5292360" y="4343400"/>
            <a:ext cx="1738800" cy="64296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-43 766,4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Блок-схема: магнитный диск 12"/>
          <p:cNvSpPr/>
          <p:nvPr/>
        </p:nvSpPr>
        <p:spPr>
          <a:xfrm>
            <a:off x="7173360" y="2221200"/>
            <a:ext cx="1435320" cy="64296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97,8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Блок-схема: магнитный диск 13"/>
          <p:cNvSpPr/>
          <p:nvPr/>
        </p:nvSpPr>
        <p:spPr>
          <a:xfrm>
            <a:off x="7221240" y="3314880"/>
            <a:ext cx="1435320" cy="613440"/>
          </a:xfrm>
          <a:prstGeom prst="flowChartMagneticDisk">
            <a:avLst/>
          </a:prstGeom>
          <a:solidFill>
            <a:srgbClr val="FFCCCC"/>
          </a:solidFill>
          <a:ln>
            <a:solidFill>
              <a:srgbClr val="000000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96,7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Скругленный прямоугольник 1"/>
          <p:cNvSpPr/>
          <p:nvPr/>
        </p:nvSpPr>
        <p:spPr>
          <a:xfrm>
            <a:off x="762120" y="152280"/>
            <a:ext cx="7615440" cy="6811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  <a:scene3d>
            <a:camera prst="orthographic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Из чего складываются доходы бюджета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" name="Прямоугольник 10"/>
          <p:cNvSpPr/>
          <p:nvPr/>
        </p:nvSpPr>
        <p:spPr>
          <a:xfrm>
            <a:off x="304920" y="914400"/>
            <a:ext cx="830124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Доходы бюджета </a:t>
            </a: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– безвозмездные и безвозвратные поступления денежных средств в бюджет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Скругленный прямоугольник 3"/>
          <p:cNvSpPr/>
          <p:nvPr/>
        </p:nvSpPr>
        <p:spPr>
          <a:xfrm>
            <a:off x="2057400" y="1622520"/>
            <a:ext cx="4964040" cy="5778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dir="t" rig="threePt"/>
          </a:scene3d>
          <a:sp3d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Доходы бюджета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Стрелка вниз 4"/>
          <p:cNvSpPr/>
          <p:nvPr/>
        </p:nvSpPr>
        <p:spPr>
          <a:xfrm>
            <a:off x="1371600" y="2590920"/>
            <a:ext cx="517680" cy="5288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26" name="Стрелка вниз 5"/>
          <p:cNvSpPr/>
          <p:nvPr/>
        </p:nvSpPr>
        <p:spPr>
          <a:xfrm>
            <a:off x="4267080" y="2580840"/>
            <a:ext cx="536760" cy="500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8E3BE"/>
          </a:solidFill>
          <a:ln>
            <a:noFill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27" name="Стрелка вниз 6"/>
          <p:cNvSpPr/>
          <p:nvPr/>
        </p:nvSpPr>
        <p:spPr>
          <a:xfrm>
            <a:off x="7031880" y="2604960"/>
            <a:ext cx="534960" cy="500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ECFF"/>
          </a:solidFill>
          <a:ln>
            <a:noFill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28" name="Скругленный прямоугольник 7"/>
          <p:cNvSpPr/>
          <p:nvPr/>
        </p:nvSpPr>
        <p:spPr>
          <a:xfrm>
            <a:off x="457200" y="3200400"/>
            <a:ext cx="2515680" cy="31194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dir="t" rig="threePt"/>
          </a:scene3d>
          <a:sp3d extrusionH="76200" contourW="12700">
            <a:bevelT prst="artDeco" w="11430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600" b="1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Налоговые доходы</a:t>
            </a:r>
            <a:r>
              <a:rPr lang="ru-RU" sz="16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– поступления от уплаты налогов, установленных Налоговым кодексом РФ (налог на доходы физических лиц, земельный налог, налог на имущество физических лиц и др.)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Скругленный прямоугольник 8"/>
          <p:cNvSpPr/>
          <p:nvPr/>
        </p:nvSpPr>
        <p:spPr>
          <a:xfrm>
            <a:off x="3276720" y="3200400"/>
            <a:ext cx="2659680" cy="3119400"/>
          </a:xfrm>
          <a:prstGeom prst="roundRect">
            <a:avLst>
              <a:gd name="adj" fmla="val 16667"/>
            </a:avLst>
          </a:prstGeom>
          <a:solidFill>
            <a:srgbClr val="F8E3BE"/>
          </a:solidFill>
          <a:ln>
            <a:noFill/>
          </a:ln>
          <a:scene3d>
            <a:camera prst="orthographicFront"/>
            <a:lightRig dir="t" rig="threePt"/>
          </a:scene3d>
          <a:sp3d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600" b="1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Неналоговые доходы </a:t>
            </a:r>
            <a:r>
              <a:rPr lang="ru-RU" sz="16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–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поступления от уплаты пошлин и сборов, установленных законодательством РФ (доходы от использования муниципальной собственности, доходы от платных услуг, штрафы, санкции, 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и др.)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Скругленный прямоугольник 9"/>
          <p:cNvSpPr/>
          <p:nvPr/>
        </p:nvSpPr>
        <p:spPr>
          <a:xfrm>
            <a:off x="6324480" y="3200400"/>
            <a:ext cx="2371680" cy="3119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scene3d>
            <a:camera prst="orthographicFront"/>
            <a:lightRig dir="t" rig="threePt"/>
          </a:scene3d>
          <a:sp3d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600" b="1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Безвозмездные поступления 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-  поступления от других бюджетов бюджетной системы (межбюджетные трансферты), граждан и организаций (кроме налоговых и неналоговых доходов)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Скругленный прямоугольник 1"/>
          <p:cNvSpPr/>
          <p:nvPr/>
        </p:nvSpPr>
        <p:spPr>
          <a:xfrm>
            <a:off x="762120" y="228600"/>
            <a:ext cx="7615440" cy="75744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  <a:scene3d>
            <a:camera prst="orthographic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Доходы бюджета Шатковского муниципального округа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по итогам  2025 года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32" name="Diagram3"/>
          <p:cNvGrpSpPr/>
          <p:nvPr/>
        </p:nvGrpSpPr>
        <p:grpSpPr>
          <a:xfrm>
            <a:off x="720000" y="1685160"/>
            <a:ext cx="7310880" cy="3576960"/>
            <a:chOff x="720000" y="1685160"/>
            <a:chExt cx="7310880" cy="3576960"/>
          </a:xfrm>
        </p:grpSpPr>
        <p:sp>
          <p:nvSpPr>
            <p:cNvPr id="233" name=""/>
            <p:cNvSpPr/>
            <p:nvPr/>
          </p:nvSpPr>
          <p:spPr>
            <a:xfrm>
              <a:off x="720000" y="1685160"/>
              <a:ext cx="7310520" cy="357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" name=""/>
            <p:cNvSpPr/>
            <p:nvPr/>
          </p:nvSpPr>
          <p:spPr>
            <a:xfrm>
              <a:off x="720000" y="1685160"/>
              <a:ext cx="3576960" cy="357696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0">
              <a:noFill/>
            </a:ln>
            <a:effectLst>
              <a:outerShdw blurRad="63360" dir="5400000" dist="50760" rotWithShape="0" sx="98000" sy="98000">
                <a:srgbClr val="000000">
                  <a:alpha val="20000"/>
                </a:srgbClr>
              </a:outerShdw>
            </a:effectLst>
            <a:scene3d>
              <a:camera prst="orthographicFront"/>
              <a:lightRig dir="t" rig="flat"/>
            </a:scene3d>
            <a:sp3d prstMaterial="dkEdge">
              <a:bevelT w="8200" h="38100"/>
            </a:sp3d>
          </p:spPr>
          <p:style>
            <a:lnRef idx="0"/>
            <a:fillRef idx="0"/>
            <a:effectRef idx="1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" name=""/>
            <p:cNvSpPr/>
            <p:nvPr/>
          </p:nvSpPr>
          <p:spPr>
            <a:xfrm>
              <a:off x="2510640" y="1685160"/>
              <a:ext cx="5520240" cy="3576960"/>
            </a:xfrm>
            <a:prstGeom prst="rect">
              <a:avLst/>
            </a:prstGeom>
            <a:solidFill>
              <a:schemeClr val="lt1">
                <a:alpha val="90000"/>
              </a:schemeClr>
            </a:solidFill>
            <a:ln>
              <a:solidFill>
                <a:srgbClr val="63891F"/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  <p:txBody>
            <a:bodyPr numCol="1" spcCol="1440" lIns="79920" tIns="79920" rIns="2842200" bIns="2586960" anchor="ctr">
              <a:noAutofit/>
            </a:bodyPr>
            <a:p>
              <a:pPr algn="ctr" defTabSz="933480">
                <a:lnSpc>
                  <a:spcPct val="90000"/>
                </a:lnSpc>
                <a:spcAft>
                  <a:spcPts val="734"/>
                </a:spcAft>
              </a:pPr>
              <a:r>
                <a:rPr lang="ru-RU" sz="2100" b="1" u="none" strike="noStrike">
                  <a:solidFill>
                    <a:srgbClr val="000000"/>
                  </a:solidFill>
                  <a:effectLst/>
                  <a:uFillTx/>
                  <a:latin typeface="Calibri"/>
                </a:rPr>
                <a:t>Всего доходов</a:t>
              </a:r>
              <a:endParaRPr lang="ru-RU" sz="21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" name=""/>
            <p:cNvSpPr/>
            <p:nvPr/>
          </p:nvSpPr>
          <p:spPr>
            <a:xfrm>
              <a:off x="1346760" y="2759760"/>
              <a:ext cx="2323440" cy="232344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0">
              <a:noFill/>
            </a:ln>
            <a:effectLst>
              <a:outerShdw blurRad="63360" dir="5400000" dist="50760" rotWithShape="0" sx="98000" sy="98000">
                <a:srgbClr val="000000">
                  <a:alpha val="20000"/>
                </a:srgbClr>
              </a:outerShdw>
            </a:effectLst>
            <a:scene3d>
              <a:camera prst="orthographicFront"/>
              <a:lightRig dir="t" rig="flat"/>
            </a:scene3d>
            <a:sp3d prstMaterial="dkEdge">
              <a:bevelT w="8200" h="38100"/>
            </a:sp3d>
          </p:spPr>
          <p:style>
            <a:lnRef idx="0"/>
            <a:fillRef idx="0"/>
            <a:effectRef idx="1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" name=""/>
            <p:cNvSpPr/>
            <p:nvPr/>
          </p:nvSpPr>
          <p:spPr>
            <a:xfrm>
              <a:off x="2510640" y="2751840"/>
              <a:ext cx="5520240" cy="2323440"/>
            </a:xfrm>
            <a:prstGeom prst="rect">
              <a:avLst/>
            </a:prstGeom>
            <a:gradFill rotWithShape="0">
              <a:gsLst>
                <a:gs pos="28000">
                  <a:srgbClr val="C7CADF"/>
                </a:gs>
                <a:gs pos="100000">
                  <a:srgbClr val="969DC0"/>
                </a:gs>
              </a:gsLst>
              <a:lin ang="5400000"/>
            </a:gradFill>
            <a:ln>
              <a:solidFill>
                <a:srgbClr val="6076B4"/>
              </a:solidFill>
              <a:round/>
            </a:ln>
            <a:effectLst>
              <a:outerShdw blurRad="63360" dir="5400000" dist="50760" rotWithShape="0" sx="98000" sy="98000">
                <a:srgbClr val="000000">
                  <a:alpha val="20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numCol="1" spcCol="1440" lIns="79920" tIns="79920" rIns="2842200" bIns="1333440" anchor="ctr">
              <a:noAutofit/>
            </a:bodyPr>
            <a:p>
              <a:pPr algn="ctr" defTabSz="933480">
                <a:lnSpc>
                  <a:spcPct val="90000"/>
                </a:lnSpc>
                <a:spcAft>
                  <a:spcPts val="734"/>
                </a:spcAft>
              </a:pPr>
              <a:r>
                <a:rPr lang="ru-RU" sz="2100" b="1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Налоговые и неналоговые доходы</a:t>
              </a:r>
              <a:endParaRPr lang="ru-RU" sz="21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1973520" y="3834000"/>
              <a:ext cx="1069920" cy="106992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0">
              <a:noFill/>
            </a:ln>
            <a:effectLst>
              <a:outerShdw blurRad="63360" dir="5400000" dist="50760" rotWithShape="0" sx="98000" sy="98000">
                <a:srgbClr val="000000">
                  <a:alpha val="20000"/>
                </a:srgbClr>
              </a:outerShdw>
            </a:effectLst>
            <a:scene3d>
              <a:camera prst="orthographicFront"/>
              <a:lightRig dir="t" rig="flat"/>
            </a:scene3d>
            <a:sp3d prstMaterial="dkEdge">
              <a:bevelT w="8200" h="38100"/>
            </a:sp3d>
          </p:spPr>
          <p:style>
            <a:lnRef idx="0"/>
            <a:fillRef idx="0"/>
            <a:effectRef idx="1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2510640" y="3834000"/>
              <a:ext cx="5520240" cy="1069920"/>
            </a:xfrm>
            <a:prstGeom prst="rect">
              <a:avLst/>
            </a:prstGeom>
            <a:solidFill>
              <a:schemeClr val="lt1">
                <a:alpha val="90000"/>
              </a:schemeClr>
            </a:solidFill>
            <a:ln>
              <a:solidFill>
                <a:srgbClr val="758085"/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  <p:txBody>
            <a:bodyPr numCol="1" spcCol="1440" lIns="79920" tIns="79920" rIns="2842200" bIns="79920" anchor="ctr">
              <a:noAutofit/>
            </a:bodyPr>
            <a:p>
              <a:pPr algn="ctr" defTabSz="933480">
                <a:lnSpc>
                  <a:spcPct val="90000"/>
                </a:lnSpc>
                <a:spcAft>
                  <a:spcPts val="734"/>
                </a:spcAft>
              </a:pPr>
              <a:r>
                <a:rPr lang="ru-RU" sz="2100" b="1" u="none" strike="noStrike">
                  <a:solidFill>
                    <a:srgbClr val="000000"/>
                  </a:solidFill>
                  <a:effectLst/>
                  <a:uFillTx/>
                  <a:latin typeface="Calibri"/>
                </a:rPr>
                <a:t>Безвозмездные поступления</a:t>
              </a:r>
              <a:endParaRPr lang="ru-RU" sz="21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5272920" y="1685160"/>
              <a:ext cx="2757960" cy="1070280"/>
            </a:xfrm>
            <a:prstGeom prst="rect">
              <a:avLst/>
            </a:prstGeom>
            <a:noFill/>
            <a:ln>
              <a:noFill/>
            </a:ln>
          </p:spPr>
          <p:style>
            <a:lnRef idx="1"/>
            <a:fillRef idx="0"/>
            <a:effectRef idx="0"/>
            <a:fontRef idx="minor"/>
          </p:style>
          <p:txBody>
            <a:bodyPr numCol="1" spcCol="1440" lIns="247680" tIns="247680" rIns="247680" bIns="247680" anchor="ctr">
              <a:noAutofit/>
            </a:bodyPr>
            <a:p>
              <a:pPr marL="228600" lvl="1" indent="-228600" defTabSz="888840">
                <a:lnSpc>
                  <a:spcPct val="90000"/>
                </a:lnSpc>
                <a:spcAft>
                  <a:spcPts val="300"/>
                </a:spcAft>
                <a:buClr>
                  <a:srgbClr val="FF0000"/>
                </a:buClr>
                <a:buFont typeface="Symbol" charset="2"/>
                <a:buChar char=""/>
              </a:pPr>
              <a:r>
                <a:rPr lang="ru-RU" sz="2000" b="1" u="none" strike="noStrike">
                  <a:solidFill>
                    <a:srgbClr val="FF0000"/>
                  </a:solidFill>
                  <a:effectLst/>
                  <a:uFillTx/>
                  <a:latin typeface="Calibri"/>
                </a:rPr>
                <a:t>1 506 394,3 </a:t>
              </a:r>
              <a:endPara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28600" lvl="1" indent="-228600" defTabSz="888840">
                <a:lnSpc>
                  <a:spcPct val="90000"/>
                </a:lnSpc>
                <a:spcAft>
                  <a:spcPts val="300"/>
                </a:spcAft>
                <a:buClr>
                  <a:srgbClr val="FF0000"/>
                </a:buClr>
                <a:buFont typeface="Symbol" charset="2"/>
                <a:buChar char=""/>
              </a:pPr>
              <a:r>
                <a:rPr lang="ru-RU" sz="2000" b="1" u="none" strike="noStrike">
                  <a:solidFill>
                    <a:srgbClr val="00B050"/>
                  </a:solidFill>
                  <a:effectLst/>
                  <a:uFillTx/>
                  <a:latin typeface="Calibri"/>
                </a:rPr>
                <a:t>1 473 694,6</a:t>
              </a:r>
              <a:endPara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28600" lvl="1" indent="-228600" defTabSz="888840">
                <a:lnSpc>
                  <a:spcPct val="90000"/>
                </a:lnSpc>
                <a:spcAft>
                  <a:spcPts val="300"/>
                </a:spcAft>
                <a:buClr>
                  <a:srgbClr val="2F5897"/>
                </a:buClr>
                <a:buFont typeface="Symbol" charset="2"/>
                <a:buChar char=""/>
              </a:pPr>
              <a:r>
                <a:rPr lang="ru-RU" sz="2000" b="1" u="none" strike="noStrike">
                  <a:solidFill>
                    <a:schemeClr val="dk2"/>
                  </a:solidFill>
                  <a:effectLst/>
                  <a:uFillTx/>
                  <a:latin typeface="Calibri"/>
                </a:rPr>
                <a:t>97,8 %</a:t>
              </a:r>
              <a:endPara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5272920" y="2759760"/>
              <a:ext cx="2757960" cy="1069920"/>
            </a:xfrm>
            <a:prstGeom prst="rect">
              <a:avLst/>
            </a:prstGeom>
            <a:noFill/>
            <a:ln>
              <a:noFill/>
            </a:ln>
          </p:spPr>
          <p:style>
            <a:lnRef idx="1"/>
            <a:fillRef idx="0"/>
            <a:effectRef idx="0"/>
            <a:fontRef idx="minor"/>
          </p:style>
          <p:txBody>
            <a:bodyPr numCol="1" spcCol="1440" lIns="247680" tIns="247680" rIns="247680" bIns="247680" anchor="ctr">
              <a:noAutofit/>
            </a:bodyPr>
            <a:p>
              <a:pPr marL="228600" lvl="1" indent="-228600" defTabSz="888840">
                <a:lnSpc>
                  <a:spcPct val="90000"/>
                </a:lnSpc>
                <a:spcAft>
                  <a:spcPts val="300"/>
                </a:spcAft>
                <a:buClr>
                  <a:srgbClr val="FF0000"/>
                </a:buClr>
                <a:buFont typeface="Symbol" charset="2"/>
                <a:buChar char=""/>
              </a:pPr>
              <a:r>
                <a:rPr lang="ru-RU" sz="2000" b="1" u="none" strike="noStrike">
                  <a:solidFill>
                    <a:srgbClr val="FF0000"/>
                  </a:solidFill>
                  <a:effectLst/>
                  <a:uFillTx/>
                  <a:latin typeface="Calibri"/>
                </a:rPr>
                <a:t>458 397,0</a:t>
              </a:r>
              <a:endPara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28600" lvl="1" indent="-228600" defTabSz="888840">
                <a:lnSpc>
                  <a:spcPct val="90000"/>
                </a:lnSpc>
                <a:spcAft>
                  <a:spcPts val="300"/>
                </a:spcAft>
                <a:buClr>
                  <a:srgbClr val="00B050"/>
                </a:buClr>
                <a:buFont typeface="Symbol" charset="2"/>
                <a:buChar char=""/>
              </a:pPr>
              <a:r>
                <a:rPr lang="ru-RU" sz="2000" b="1" u="none" strike="noStrike">
                  <a:solidFill>
                    <a:srgbClr val="00B050"/>
                  </a:solidFill>
                  <a:effectLst/>
                  <a:uFillTx/>
                  <a:latin typeface="Calibri"/>
                </a:rPr>
                <a:t>473 406,2</a:t>
              </a:r>
              <a:endPara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28600" lvl="1" indent="-228600" defTabSz="888840">
                <a:lnSpc>
                  <a:spcPct val="90000"/>
                </a:lnSpc>
                <a:spcAft>
                  <a:spcPts val="300"/>
                </a:spcAft>
                <a:buClr>
                  <a:srgbClr val="2F5897"/>
                </a:buClr>
                <a:buFont typeface="Symbol" charset="2"/>
                <a:buChar char=""/>
              </a:pPr>
              <a:r>
                <a:rPr lang="ru-RU" sz="2000" b="1" u="none" strike="noStrike">
                  <a:solidFill>
                    <a:schemeClr val="dk2"/>
                  </a:solidFill>
                  <a:effectLst/>
                  <a:uFillTx/>
                  <a:latin typeface="Calibri"/>
                </a:rPr>
                <a:t>103,3 %</a:t>
              </a:r>
              <a:endPara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5272920" y="3834000"/>
              <a:ext cx="2757960" cy="1069920"/>
            </a:xfrm>
            <a:prstGeom prst="rect">
              <a:avLst/>
            </a:prstGeom>
            <a:noFill/>
            <a:ln>
              <a:noFill/>
            </a:ln>
          </p:spPr>
          <p:style>
            <a:lnRef idx="1"/>
            <a:fillRef idx="0"/>
            <a:effectRef idx="0"/>
            <a:fontRef idx="minor"/>
          </p:style>
          <p:txBody>
            <a:bodyPr numCol="1" spcCol="1440" lIns="247680" tIns="247680" rIns="247680" bIns="247680" anchor="ctr">
              <a:noAutofit/>
            </a:bodyPr>
            <a:p>
              <a:pPr marL="228600" lvl="1" indent="-228600" defTabSz="888840">
                <a:lnSpc>
                  <a:spcPct val="90000"/>
                </a:lnSpc>
                <a:spcAft>
                  <a:spcPts val="300"/>
                </a:spcAft>
                <a:buClr>
                  <a:srgbClr val="FF0000"/>
                </a:buClr>
                <a:buFont typeface="Symbol" charset="2"/>
                <a:buChar char=""/>
              </a:pPr>
              <a:r>
                <a:rPr lang="ru-RU" sz="2000" b="1" u="none" strike="noStrike">
                  <a:solidFill>
                    <a:srgbClr val="FF0000"/>
                  </a:solidFill>
                  <a:effectLst/>
                  <a:uFillTx/>
                  <a:latin typeface="Calibri"/>
                </a:rPr>
                <a:t>1 047 997,2</a:t>
              </a:r>
              <a:endPara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28600" lvl="1" indent="-228600" defTabSz="888840">
                <a:lnSpc>
                  <a:spcPct val="90000"/>
                </a:lnSpc>
                <a:spcAft>
                  <a:spcPts val="300"/>
                </a:spcAft>
                <a:buClr>
                  <a:srgbClr val="00B050"/>
                </a:buClr>
                <a:buFont typeface="Symbol" charset="2"/>
                <a:buChar char=""/>
              </a:pPr>
              <a:r>
                <a:rPr lang="ru-RU" sz="2000" b="1" u="none" strike="noStrike">
                  <a:solidFill>
                    <a:srgbClr val="00B050"/>
                  </a:solidFill>
                  <a:effectLst/>
                  <a:uFillTx/>
                  <a:latin typeface="Calibri"/>
                </a:rPr>
                <a:t>1 000 288,4</a:t>
              </a:r>
              <a:endPara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28600" lvl="1" indent="-228600" defTabSz="888840">
                <a:lnSpc>
                  <a:spcPct val="90000"/>
                </a:lnSpc>
                <a:spcAft>
                  <a:spcPts val="300"/>
                </a:spcAft>
                <a:buClr>
                  <a:srgbClr val="2F5897"/>
                </a:buClr>
                <a:buFont typeface="Symbol" charset="2"/>
                <a:buChar char=""/>
              </a:pPr>
              <a:r>
                <a:rPr lang="ru-RU" sz="2000" b="1" u="none" strike="noStrike">
                  <a:solidFill>
                    <a:schemeClr val="dk2"/>
                  </a:solidFill>
                  <a:effectLst/>
                  <a:uFillTx/>
                  <a:latin typeface="Calibri"/>
                </a:rPr>
                <a:t>95,4 %</a:t>
              </a:r>
              <a:endPara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43" name="Скругленный прямоугольник 17"/>
          <p:cNvSpPr/>
          <p:nvPr/>
        </p:nvSpPr>
        <p:spPr>
          <a:xfrm>
            <a:off x="7236360" y="1209240"/>
            <a:ext cx="1290600" cy="30024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тыс.рублей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" name="Овал 11"/>
          <p:cNvSpPr/>
          <p:nvPr/>
        </p:nvSpPr>
        <p:spPr>
          <a:xfrm>
            <a:off x="304920" y="5638680"/>
            <a:ext cx="147600" cy="147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ru-RU" sz="1800" b="0" u="none" strike="noStrik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245" name="Овал 12"/>
          <p:cNvSpPr/>
          <p:nvPr/>
        </p:nvSpPr>
        <p:spPr>
          <a:xfrm>
            <a:off x="304920" y="6019920"/>
            <a:ext cx="147600" cy="14760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ru-RU" sz="1800" b="0" u="none" strike="noStrik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246" name="Овал 13"/>
          <p:cNvSpPr/>
          <p:nvPr/>
        </p:nvSpPr>
        <p:spPr>
          <a:xfrm>
            <a:off x="304920" y="6400800"/>
            <a:ext cx="147600" cy="1476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ru-RU" sz="1800" b="0" u="none" strike="noStrik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247" name="Прямоугольник 10"/>
          <p:cNvSpPr/>
          <p:nvPr/>
        </p:nvSpPr>
        <p:spPr>
          <a:xfrm>
            <a:off x="611640" y="5454000"/>
            <a:ext cx="795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план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" name="Прямоугольник 11"/>
          <p:cNvSpPr/>
          <p:nvPr/>
        </p:nvSpPr>
        <p:spPr>
          <a:xfrm>
            <a:off x="618480" y="5835240"/>
            <a:ext cx="637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факт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" name="Прямоугольник 12"/>
          <p:cNvSpPr/>
          <p:nvPr/>
        </p:nvSpPr>
        <p:spPr>
          <a:xfrm>
            <a:off x="618480" y="6234120"/>
            <a:ext cx="1713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% исполнения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1"/>
          <p:cNvSpPr/>
          <p:nvPr/>
        </p:nvSpPr>
        <p:spPr>
          <a:xfrm>
            <a:off x="762120" y="228600"/>
            <a:ext cx="7615440" cy="52884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  <a:scene3d>
            <a:camera prst="orthographic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Исполнение доходов бюджета за 2025 год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" name="Прямоугольник 3"/>
          <p:cNvSpPr/>
          <p:nvPr/>
        </p:nvSpPr>
        <p:spPr>
          <a:xfrm>
            <a:off x="7812360" y="762120"/>
            <a:ext cx="8582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(тыс. руб.)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52" name="Таблица 2"/>
          <p:cNvGraphicFramePr/>
          <p:nvPr/>
        </p:nvGraphicFramePr>
        <p:xfrm>
          <a:off x="107640" y="1038960"/>
          <a:ext cx="8927640" cy="6753240"/>
        </p:xfrm>
        <a:graphic>
          <a:graphicData uri="http://schemas.openxmlformats.org/drawingml/2006/table">
            <a:tbl>
              <a:tblPr/>
              <a:tblGrid>
                <a:gridCol w="3347640"/>
                <a:gridCol w="1265400"/>
                <a:gridCol w="1190520"/>
                <a:gridCol w="1080720"/>
                <a:gridCol w="1174680"/>
                <a:gridCol w="869040"/>
              </a:tblGrid>
              <a:tr h="380520">
                <a:tc>
                  <a:txBody>
                    <a:bodyPr lIns="3600" rIns="36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Вид дохода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Первоначальный план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Уточненный план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Исполнено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% испол. к перв. плану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% испол. к уточ. плану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1480">
                <a:tc>
                  <a:txBody>
                    <a:bodyPr lIns="3600" rIns="36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Налоговые  неналоговые доходы, в т.ч 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408 982, 6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458 397,0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473 406,2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115,7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103,3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08440">
                <a:tc>
                  <a:txBody>
                    <a:bodyPr lIns="3600" rIns="36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Налог на доходы физических лиц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318 905, 2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350 518,0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359 057,3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112,6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102,4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6200">
                <a:tc>
                  <a:txBody>
                    <a:bodyPr lIns="3600" rIns="36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Налоги на товары (работы, услуги), реализуемые на территории РФ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21 440, 2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21 440,2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21 166,9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98,7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98,7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1480">
                <a:tc>
                  <a:txBody>
                    <a:bodyPr lIns="3600" rIns="36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Налоги на совокупный доход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23 060,0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26 534,9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22 727,5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98,5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85,7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1480">
                <a:tc>
                  <a:txBody>
                    <a:bodyPr lIns="3600" rIns="36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Налог на имущество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22 724,4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22 724,4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25 608,7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112,7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112,7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1480">
                <a:tc>
                  <a:txBody>
                    <a:bodyPr lIns="3600" rIns="36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Государственная пошлина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6 147,5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6 250,5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6 130,7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98,1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28040">
                <a:tc>
                  <a:txBody>
                    <a:bodyPr lIns="3600" rIns="36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Доходы от использования  имущества, находящегося в муниципальной собственности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6 400,2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6 400,2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5 679,3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88,7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19960">
                <a:tc>
                  <a:txBody>
                    <a:bodyPr lIns="3600" rIns="36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Платежи при пользовании природными ресурсами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12, 2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204,9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В 17 раз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В 17 раз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1480">
                <a:tc>
                  <a:txBody>
                    <a:bodyPr lIns="3600" rIns="36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Доходы от оказания платных услуг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52 ,3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14 147,4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16 568,7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61160">
                <a:tc>
                  <a:txBody>
                    <a:bodyPr lIns="3600" rIns="36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Доходы от продажи материальных и нематериальных активов 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9 500,00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9 500,0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7 102,4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74,8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28240">
                <a:tc>
                  <a:txBody>
                    <a:bodyPr lIns="3600" rIns="36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Штрафы, санкции, возмещение ущерба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740,6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740,6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9 109,3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В 12 раз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В 12 раз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08160">
                <a:tc>
                  <a:txBody>
                    <a:bodyPr lIns="3600" rIns="36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Прочие налоговые и неналоговые доходы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16 705,3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128,6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50,4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В 0,4 раза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В 0,4 раза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1480">
                <a:tc>
                  <a:txBody>
                    <a:bodyPr lIns="3600" rIns="36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Безвозмездные поступления, в т. ч.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1 092 084,1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1 047 997,2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1 000 288,4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91,5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95,4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1480">
                <a:tc>
                  <a:txBody>
                    <a:bodyPr lIns="3600" rIns="36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Дотации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372 500,2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372 500,2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335 580,1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91,1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1480">
                <a:tc>
                  <a:txBody>
                    <a:bodyPr lIns="3600" rIns="36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Субсидии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307 073,9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277 189,4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274 709,3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99,1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1480">
                <a:tc>
                  <a:txBody>
                    <a:bodyPr lIns="3600" rIns="36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Субвенции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410 437,4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397 723,0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389 744,2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1480">
                <a:tc>
                  <a:txBody>
                    <a:bodyPr lIns="3600" rIns="36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Иные межбюджетные трансферты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2 072,6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14 216,2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14 216,2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В 7 раз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1480">
                <a:tc>
                  <a:txBody>
                    <a:bodyPr lIns="3600" rIns="36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Прочие безвозмездные поступления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613,5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613,5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5440">
                <a:tc>
                  <a:txBody>
                    <a:bodyPr lIns="3600" rIns="36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Возврат остатков субсидий, субвенций и иных МБТ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-14 245,0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-14 245,0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08160">
                <a:tc>
                  <a:txBody>
                    <a:bodyPr lIns="3600" rIns="36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Итого: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1 501 066,7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1 506 394,3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1 473 694,6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98,2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600" rIns="36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97,8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" marR="36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Скругленный прямоугольник 1"/>
          <p:cNvSpPr/>
          <p:nvPr/>
        </p:nvSpPr>
        <p:spPr>
          <a:xfrm>
            <a:off x="152280" y="152280"/>
            <a:ext cx="8758440" cy="6811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plastic"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Сравнительный анализ структуры доходов бюджета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 Шатковского муниципального округа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54" name="Диаграмма 6"/>
          <p:cNvGraphicFramePr/>
          <p:nvPr/>
        </p:nvGraphicFramePr>
        <p:xfrm>
          <a:off x="182160" y="1340640"/>
          <a:ext cx="4425840" cy="45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55" name="Прямоугольник 7"/>
          <p:cNvSpPr/>
          <p:nvPr/>
        </p:nvSpPr>
        <p:spPr>
          <a:xfrm>
            <a:off x="1043640" y="1484640"/>
            <a:ext cx="11581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2024 год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56" name="Диаграмма 8"/>
          <p:cNvGraphicFramePr/>
          <p:nvPr/>
        </p:nvGraphicFramePr>
        <p:xfrm>
          <a:off x="4140000" y="1268640"/>
          <a:ext cx="4567320" cy="467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Скругленный прямоугольник 1"/>
          <p:cNvSpPr/>
          <p:nvPr/>
        </p:nvSpPr>
        <p:spPr>
          <a:xfrm>
            <a:off x="152280" y="152280"/>
            <a:ext cx="8758440" cy="6048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plastic"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Распределение расходов по основным функциям в 2025 году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9" name="Скругленный прямоугольник 11"/>
          <p:cNvSpPr/>
          <p:nvPr/>
        </p:nvSpPr>
        <p:spPr>
          <a:xfrm>
            <a:off x="228600" y="914400"/>
            <a:ext cx="8682120" cy="68112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just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Расходы бюджета – выплачиваемые из бюджета денежные средства для выполнения функций государства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0" name="Скругленный прямоугольник 3"/>
          <p:cNvSpPr/>
          <p:nvPr/>
        </p:nvSpPr>
        <p:spPr>
          <a:xfrm>
            <a:off x="609480" y="1905120"/>
            <a:ext cx="3424320" cy="5288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0"/>
          <a:fillRef idx="0"/>
          <a:effectRef idx="0"/>
          <a:fontRef idx="minor"/>
        </p:style>
        <p:txBody>
          <a:bodyPr numCol="1" spcCol="0" lIns="90000" tIns="45000" rIns="9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ОБЩЕГОСУДАРСТВЕННЫЕ ВОПРОСЫ</a:t>
            </a:r>
            <a:endParaRPr lang="ru-RU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1" name="Скругленный прямоугольник 4"/>
          <p:cNvSpPr/>
          <p:nvPr/>
        </p:nvSpPr>
        <p:spPr>
          <a:xfrm>
            <a:off x="609480" y="2743200"/>
            <a:ext cx="3424320" cy="376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0"/>
          <a:fillRef idx="0"/>
          <a:effectRef idx="0"/>
          <a:fontRef idx="minor"/>
        </p:style>
        <p:txBody>
          <a:bodyPr numCol="1" spcCol="0" lIns="90000" tIns="45000" rIns="90000" bIns="45000" anchor="t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НАЦИОНАЛЬНАЯ ОБОРОНА</a:t>
            </a:r>
            <a:endParaRPr lang="ru-RU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2" name="Скругленный прямоугольник 5"/>
          <p:cNvSpPr/>
          <p:nvPr/>
        </p:nvSpPr>
        <p:spPr>
          <a:xfrm>
            <a:off x="609480" y="3429000"/>
            <a:ext cx="3424320" cy="7574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0"/>
          <a:fillRef idx="0"/>
          <a:effectRef idx="0"/>
          <a:fontRef idx="minor"/>
        </p:style>
        <p:txBody>
          <a:bodyPr numCol="1" spcCol="0" lIns="90000" tIns="45000" rIns="9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НАЦИОНАЛЬНАЯ БЕЗОПАСНОСТЬ И ПРАВООХРАНИТЕЛЬНАЯ ДЕЯТЕЛЬНОСТЬ</a:t>
            </a:r>
            <a:endParaRPr lang="ru-RU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3" name="Скругленный прямоугольник 6"/>
          <p:cNvSpPr/>
          <p:nvPr/>
        </p:nvSpPr>
        <p:spPr>
          <a:xfrm>
            <a:off x="609480" y="4495680"/>
            <a:ext cx="3348000" cy="376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0"/>
          <a:fillRef idx="0"/>
          <a:effectRef idx="0"/>
          <a:fontRef idx="minor"/>
        </p:style>
        <p:txBody>
          <a:bodyPr numCol="1" spcCol="0" lIns="90000" tIns="45000" rIns="90000" bIns="45000" anchor="t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НАЦИОНАЛЬНАЯ ЭКОНОМИКА</a:t>
            </a:r>
            <a:endParaRPr lang="ru-RU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4" name="Скругленный прямоугольник 7"/>
          <p:cNvSpPr/>
          <p:nvPr/>
        </p:nvSpPr>
        <p:spPr>
          <a:xfrm>
            <a:off x="609480" y="5181480"/>
            <a:ext cx="3348000" cy="6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0"/>
          <a:fillRef idx="0"/>
          <a:effectRef idx="0"/>
          <a:fontRef idx="minor"/>
        </p:style>
        <p:txBody>
          <a:bodyPr numCol="1" spcCol="0" lIns="90000" tIns="45000" rIns="90000" bIns="45000" anchor="t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ЖИЛИЩНО-КОММУНАЛЬНОЕ ХОЗЯЙСТВО</a:t>
            </a:r>
            <a:endParaRPr lang="ru-RU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5" name="Скругленный прямоугольник 8"/>
          <p:cNvSpPr/>
          <p:nvPr/>
        </p:nvSpPr>
        <p:spPr>
          <a:xfrm>
            <a:off x="5257800" y="1905120"/>
            <a:ext cx="3348000" cy="376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0"/>
          <a:fillRef idx="0"/>
          <a:effectRef idx="0"/>
          <a:fontRef idx="minor"/>
        </p:style>
        <p:txBody>
          <a:bodyPr numCol="1" spcCol="0" lIns="90000" tIns="45000" rIns="90000" bIns="45000" anchor="t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ОБРАЗОВАНИЕ</a:t>
            </a:r>
            <a:endParaRPr lang="ru-RU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6" name="Скругленный прямоугольник 9"/>
          <p:cNvSpPr/>
          <p:nvPr/>
        </p:nvSpPr>
        <p:spPr>
          <a:xfrm>
            <a:off x="5257800" y="2629080"/>
            <a:ext cx="3348000" cy="376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0"/>
          <a:fillRef idx="0"/>
          <a:effectRef idx="0"/>
          <a:fontRef idx="minor"/>
        </p:style>
        <p:txBody>
          <a:bodyPr numCol="1" spcCol="0" lIns="90000" tIns="45000" rIns="90000" bIns="45000" anchor="t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КУЛЬТУРА И КИНЕМАТОГРАФИЯ</a:t>
            </a:r>
            <a:endParaRPr lang="ru-RU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7" name="Скругленный прямоугольник 10"/>
          <p:cNvSpPr/>
          <p:nvPr/>
        </p:nvSpPr>
        <p:spPr>
          <a:xfrm>
            <a:off x="5257800" y="3352680"/>
            <a:ext cx="3424320" cy="376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0"/>
          <a:fillRef idx="0"/>
          <a:effectRef idx="0"/>
          <a:fontRef idx="minor"/>
        </p:style>
        <p:txBody>
          <a:bodyPr numCol="1" spcCol="0" lIns="90000" tIns="45000" rIns="90000" bIns="45000" anchor="t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СОЦИАЛЬНАЯ ПОЛИТИКА</a:t>
            </a:r>
            <a:endParaRPr lang="ru-RU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8" name="Скругленный прямоугольник 11"/>
          <p:cNvSpPr/>
          <p:nvPr/>
        </p:nvSpPr>
        <p:spPr>
          <a:xfrm>
            <a:off x="5257800" y="4038480"/>
            <a:ext cx="3424320" cy="376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0"/>
          <a:fillRef idx="0"/>
          <a:effectRef idx="0"/>
          <a:fontRef idx="minor"/>
        </p:style>
        <p:txBody>
          <a:bodyPr numCol="1" spcCol="0" lIns="90000" tIns="45000" rIns="90000" bIns="45000" anchor="t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ФИЗИЧЕСКАЯ КУЛЬТУРА И СПОРТ</a:t>
            </a:r>
            <a:endParaRPr lang="ru-RU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9" name="Скругленный прямоугольник 13"/>
          <p:cNvSpPr/>
          <p:nvPr/>
        </p:nvSpPr>
        <p:spPr>
          <a:xfrm>
            <a:off x="5257800" y="4648320"/>
            <a:ext cx="3424320" cy="6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0"/>
          <a:fillRef idx="0"/>
          <a:effectRef idx="0"/>
          <a:fontRef idx="minor"/>
        </p:style>
        <p:txBody>
          <a:bodyPr numCol="1" spcCol="0" lIns="90000" tIns="45000" rIns="90000" bIns="45000" anchor="t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СРЕДСТВА МАССОВОЙ ИНФОРМАЦИИ</a:t>
            </a:r>
            <a:endParaRPr lang="ru-RU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0" name="Скругленный прямоугольник 14"/>
          <p:cNvSpPr/>
          <p:nvPr/>
        </p:nvSpPr>
        <p:spPr>
          <a:xfrm>
            <a:off x="5247000" y="5486400"/>
            <a:ext cx="3348000" cy="9622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0"/>
          <a:fillRef idx="0"/>
          <a:effectRef idx="0"/>
          <a:fontRef idx="minor"/>
        </p:style>
        <p:txBody>
          <a:bodyPr numCol="1" spcCol="0" lIns="90000" tIns="45000" rIns="9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ОБСЛУЖИВАНИЕ ГОСУДАРСТВЕННОГО (МУНИЦИПАЛЬНОГО) ДОЛГА</a:t>
            </a:r>
            <a:endParaRPr lang="ru-RU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1" name="Нашивка 15"/>
          <p:cNvSpPr/>
          <p:nvPr/>
        </p:nvSpPr>
        <p:spPr>
          <a:xfrm>
            <a:off x="228600" y="2057400"/>
            <a:ext cx="300240" cy="22392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0"/>
          <a:fillRef idx="0"/>
          <a:effectRef idx="0"/>
          <a:fontRef idx="minor"/>
        </p:style>
        <p:txBody>
          <a:bodyPr numCol="1" spcCol="0" lIns="90000" tIns="45000" rIns="90000" bIns="45000" anchor="t">
            <a:noAutofit/>
          </a:bodyPr>
          <a:p>
            <a:endParaRPr lang="ru-RU" sz="2000" b="1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72" name="Нашивка 16"/>
          <p:cNvSpPr/>
          <p:nvPr/>
        </p:nvSpPr>
        <p:spPr>
          <a:xfrm>
            <a:off x="228600" y="2819520"/>
            <a:ext cx="300240" cy="22392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0"/>
          <a:fillRef idx="0"/>
          <a:effectRef idx="0"/>
          <a:fontRef idx="minor"/>
        </p:style>
        <p:txBody>
          <a:bodyPr numCol="1" spcCol="0" lIns="90000" tIns="45000" rIns="90000" bIns="45000" anchor="t">
            <a:noAutofit/>
          </a:bodyPr>
          <a:p>
            <a:endParaRPr lang="ru-RU" sz="2000" b="1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73" name="Нашивка 17"/>
          <p:cNvSpPr/>
          <p:nvPr/>
        </p:nvSpPr>
        <p:spPr>
          <a:xfrm>
            <a:off x="228600" y="3695760"/>
            <a:ext cx="300240" cy="22392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0"/>
          <a:fillRef idx="0"/>
          <a:effectRef idx="0"/>
          <a:fontRef idx="minor"/>
        </p:style>
        <p:txBody>
          <a:bodyPr numCol="1" spcCol="0" lIns="90000" tIns="45000" rIns="90000" bIns="45000" anchor="t">
            <a:noAutofit/>
          </a:bodyPr>
          <a:p>
            <a:endParaRPr lang="ru-RU" sz="2000" b="1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74" name="Нашивка 19"/>
          <p:cNvSpPr/>
          <p:nvPr/>
        </p:nvSpPr>
        <p:spPr>
          <a:xfrm>
            <a:off x="228600" y="4572000"/>
            <a:ext cx="300240" cy="22392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0"/>
          <a:fillRef idx="0"/>
          <a:effectRef idx="0"/>
          <a:fontRef idx="minor"/>
        </p:style>
        <p:txBody>
          <a:bodyPr numCol="1" spcCol="0" lIns="90000" tIns="45000" rIns="90000" bIns="45000" anchor="t">
            <a:noAutofit/>
          </a:bodyPr>
          <a:p>
            <a:endParaRPr lang="ru-RU" sz="2000" b="1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75" name="Нашивка 20"/>
          <p:cNvSpPr/>
          <p:nvPr/>
        </p:nvSpPr>
        <p:spPr>
          <a:xfrm>
            <a:off x="239040" y="5372280"/>
            <a:ext cx="300240" cy="22392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0"/>
          <a:fillRef idx="0"/>
          <a:effectRef idx="0"/>
          <a:fontRef idx="minor"/>
        </p:style>
        <p:txBody>
          <a:bodyPr numCol="1" spcCol="0" lIns="90000" tIns="45000" rIns="90000" bIns="45000" anchor="t">
            <a:noAutofit/>
          </a:bodyPr>
          <a:p>
            <a:endParaRPr lang="ru-RU" sz="2000" b="1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76" name="Нашивка 22"/>
          <p:cNvSpPr/>
          <p:nvPr/>
        </p:nvSpPr>
        <p:spPr>
          <a:xfrm>
            <a:off x="4788000" y="1981080"/>
            <a:ext cx="300240" cy="22392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0"/>
          <a:fillRef idx="0"/>
          <a:effectRef idx="0"/>
          <a:fontRef idx="minor"/>
        </p:style>
        <p:txBody>
          <a:bodyPr numCol="1" spcCol="0" lIns="90000" tIns="45000" rIns="90000" bIns="45000" anchor="t">
            <a:noAutofit/>
          </a:bodyPr>
          <a:p>
            <a:endParaRPr lang="ru-RU" sz="2000" b="1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77" name="Нашивка 23"/>
          <p:cNvSpPr/>
          <p:nvPr/>
        </p:nvSpPr>
        <p:spPr>
          <a:xfrm>
            <a:off x="4788000" y="2687400"/>
            <a:ext cx="300240" cy="22392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0"/>
          <a:fillRef idx="0"/>
          <a:effectRef idx="0"/>
          <a:fontRef idx="minor"/>
        </p:style>
        <p:txBody>
          <a:bodyPr numCol="1" spcCol="0" lIns="90000" tIns="45000" rIns="90000" bIns="45000" anchor="t">
            <a:noAutofit/>
          </a:bodyPr>
          <a:p>
            <a:endParaRPr lang="ru-RU" sz="2000" b="1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78" name="Нашивка 24"/>
          <p:cNvSpPr/>
          <p:nvPr/>
        </p:nvSpPr>
        <p:spPr>
          <a:xfrm>
            <a:off x="4788000" y="3429000"/>
            <a:ext cx="300240" cy="22392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0"/>
          <a:fillRef idx="0"/>
          <a:effectRef idx="0"/>
          <a:fontRef idx="minor"/>
        </p:style>
        <p:txBody>
          <a:bodyPr numCol="1" spcCol="0" lIns="90000" tIns="45000" rIns="90000" bIns="45000" anchor="t">
            <a:noAutofit/>
          </a:bodyPr>
          <a:p>
            <a:endParaRPr lang="ru-RU" sz="2000" b="1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79" name="Нашивка 25"/>
          <p:cNvSpPr/>
          <p:nvPr/>
        </p:nvSpPr>
        <p:spPr>
          <a:xfrm>
            <a:off x="4788000" y="4174200"/>
            <a:ext cx="300240" cy="22392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0"/>
          <a:fillRef idx="0"/>
          <a:effectRef idx="0"/>
          <a:fontRef idx="minor"/>
        </p:style>
        <p:txBody>
          <a:bodyPr numCol="1" spcCol="0" lIns="90000" tIns="45000" rIns="90000" bIns="45000" anchor="t">
            <a:noAutofit/>
          </a:bodyPr>
          <a:p>
            <a:endParaRPr lang="ru-RU" sz="2000" b="1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80" name="Нашивка 26"/>
          <p:cNvSpPr/>
          <p:nvPr/>
        </p:nvSpPr>
        <p:spPr>
          <a:xfrm>
            <a:off x="4788000" y="4860000"/>
            <a:ext cx="300240" cy="22392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0"/>
          <a:fillRef idx="0"/>
          <a:effectRef idx="0"/>
          <a:fontRef idx="minor"/>
        </p:style>
        <p:txBody>
          <a:bodyPr numCol="1" spcCol="0" lIns="90000" tIns="45000" rIns="90000" bIns="45000" anchor="t">
            <a:noAutofit/>
          </a:bodyPr>
          <a:p>
            <a:endParaRPr lang="ru-RU" sz="2000" b="1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81" name="Нашивка 27"/>
          <p:cNvSpPr/>
          <p:nvPr/>
        </p:nvSpPr>
        <p:spPr>
          <a:xfrm>
            <a:off x="4796640" y="5905440"/>
            <a:ext cx="300240" cy="22392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0"/>
          <a:fillRef idx="0"/>
          <a:effectRef idx="0"/>
          <a:fontRef idx="minor"/>
        </p:style>
        <p:txBody>
          <a:bodyPr numCol="1" spcCol="0" lIns="90000" tIns="45000" rIns="90000" bIns="45000" anchor="t">
            <a:noAutofit/>
          </a:bodyPr>
          <a:p>
            <a:endParaRPr lang="ru-RU" sz="2000" b="1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Скругленный прямоугольник 3"/>
          <p:cNvSpPr/>
          <p:nvPr/>
        </p:nvSpPr>
        <p:spPr>
          <a:xfrm>
            <a:off x="533520" y="228600"/>
            <a:ext cx="8096400" cy="5364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plastic"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Содержание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Прямоугольник 12"/>
          <p:cNvSpPr/>
          <p:nvPr/>
        </p:nvSpPr>
        <p:spPr>
          <a:xfrm>
            <a:off x="380880" y="838080"/>
            <a:ext cx="7310520" cy="4660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Введение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Основные понятия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Стадии бюджетного процесса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Что такое отчет об исполнении бюджета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Рассмотрение и утверждение отчета об исполнении бюджета  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Основные задачи 2025 года                                                                                                                                          Публичные слушания                                                                                                                                                 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Показатели социально-экономического развития за 2025 год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Основные характеристики бюджета за 2025 год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Из чего складываются доходы бюджета 2025 года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Доходы бюджета Шатковского муниципального округа по итогам 2025 года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Исполнение доходов бюджета за 2025 год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Сравнительный анализ структуры доходов бюджета Шатковского муниципального округа 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Распределение расходов по основным функциям в 2025 году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Расходы бюджета округа по основным направлениям за 2025 год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Расходы бюджета по разделам подразделам бюджетной классификации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Как распределяются расходы бюджета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Расходы бюджета Шатковского муниципального округа, исполненные в рамках муниципальных программ и непрограммные расходы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Исполнение программного бюджета за 2025 год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Муниципальная программа «Развитие образования Шатковского муниципального округа Нижегородской области»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Прямоугольник 5"/>
          <p:cNvSpPr/>
          <p:nvPr/>
        </p:nvSpPr>
        <p:spPr>
          <a:xfrm>
            <a:off x="8028360" y="692640"/>
            <a:ext cx="931320" cy="464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r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5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6-7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8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9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10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11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12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13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14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15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16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17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18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19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20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21-23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24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25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26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27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lang="ru-RU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Скругленный прямоугольник 1"/>
          <p:cNvSpPr/>
          <p:nvPr/>
        </p:nvSpPr>
        <p:spPr>
          <a:xfrm>
            <a:off x="152280" y="152280"/>
            <a:ext cx="8758440" cy="75744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plastic"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Расходы бюджета Шатковского муниципального округа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 по основным направлениям за 2025 год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3" name="TextBox 3"/>
          <p:cNvSpPr/>
          <p:nvPr/>
        </p:nvSpPr>
        <p:spPr>
          <a:xfrm>
            <a:off x="7772400" y="838080"/>
            <a:ext cx="1019160" cy="272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(тыс. руб.)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84" name="Таблица 2"/>
          <p:cNvGraphicFramePr/>
          <p:nvPr/>
        </p:nvGraphicFramePr>
        <p:xfrm>
          <a:off x="35640" y="1138680"/>
          <a:ext cx="9107280" cy="7229160"/>
        </p:xfrm>
        <a:graphic>
          <a:graphicData uri="http://schemas.openxmlformats.org/drawingml/2006/table">
            <a:tbl>
              <a:tblPr/>
              <a:tblGrid>
                <a:gridCol w="4464360"/>
                <a:gridCol w="1080000"/>
                <a:gridCol w="1008000"/>
                <a:gridCol w="936000"/>
                <a:gridCol w="864000"/>
                <a:gridCol w="755280"/>
              </a:tblGrid>
              <a:tr h="151200">
                <a:tc>
                  <a:txBody>
                    <a:bodyPr lIns="2520" rIns="252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(тыс. руб.)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Первонач.план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Уточненный план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Исполнено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% испол.к первон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% испол. к уточ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05840">
                <a:tc>
                  <a:txBody>
                    <a:bodyPr lIns="2520" rIns="25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Расходы, всего 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1 501 066, 7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1 569 512,3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1 517 460,9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97,7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4800">
                <a:tc>
                  <a:txBody>
                    <a:bodyPr lIns="2520" rIns="25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Расходы на реализацию муниципальных программ: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1 234 429,8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1 181 339,6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1 143 045,7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92,6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17080">
                <a:tc>
                  <a:txBody>
                    <a:bodyPr lIns="2520" rIns="25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Развитие образования Шатковского муниципального округа Нижегородской области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566 438,6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572 739,0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554 646,8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53080">
                <a:tc>
                  <a:txBody>
                    <a:bodyPr lIns="2520" rIns="25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Организация оплачиваемых работ и временного трудоустройства на территории Шатковского муниципального округа Нижегородской области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642,8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642,8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292,1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45,4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45,4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2560">
                <a:tc>
                  <a:txBody>
                    <a:bodyPr lIns="2520" rIns="25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Развитие агропромышленного комплекса Шатковского муниципального округа  Нижегородской области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73 140,3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58 523,3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58 492,2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73600">
                <a:tc>
                  <a:txBody>
                    <a:bodyPr lIns="2520" rIns="25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Управление муниципальными финансами  Шатковского муниципального округа Нижегородской области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14 753,2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18 151,8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16 126,1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58120">
                <a:tc>
                  <a:txBody>
                    <a:bodyPr lIns="2520" rIns="25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Управление муниципальным имуществом Шатковского муниципального округа Нижегородской области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1 200,0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1 463,5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1 459,8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73120">
                <a:tc>
                  <a:txBody>
                    <a:bodyPr lIns="2520" rIns="25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Муниципальная программа "Развитие малого и среднего предпринимательства В Шатковском муниципальном округе Нижегородской области"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2 425,00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700,0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700,0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89440">
                <a:tc>
                  <a:txBody>
                    <a:bodyPr lIns="2520" rIns="2520" anchor="t">
                      <a:noAutofit/>
                    </a:bodyPr>
                    <a:p>
                      <a:pPr algn="just"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Муниципальная программа "Формирование комфортной городской среды на территории Шатковского муниципального округа Нижегородской области"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13 132,5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11 889,1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11 889,1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90,5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90,5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79000">
                <a:tc>
                  <a:txBody>
                    <a:bodyPr lIns="2520" rIns="25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Муниципальная программа "Развитие физической культуры и спорта Шатковского муниципального округа Нижегородской области"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83 139,6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85 852,6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85 852,6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103,3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79000">
                <a:tc>
                  <a:txBody>
                    <a:bodyPr lIns="2520" rIns="25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Муниципальная программа "Информационное общество Шатковского муниципального округа Нижегородской области"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3 378,3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3 378 3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3 209 3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58120">
                <a:tc>
                  <a:txBody>
                    <a:bodyPr lIns="2520" rIns="25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Муниципальная программа "Развитие культуры Шатковского муниципального округа Нижегородской области"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198 506,8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217 128,3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200 706,1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79000">
                <a:tc>
                  <a:txBody>
                    <a:bodyPr lIns="2520" rIns="25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Муниципальная программа "Повышение безопасности дорожного движения в Шатковском муниципальном округе Нижегородской области"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11 545,1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36 341,4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36 208,9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В 3 раза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39320">
                <a:tc>
                  <a:txBody>
                    <a:bodyPr lIns="2520" rIns="25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Непрограммные расходы:  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266 636,9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388 172 7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374 415,2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Прямоугольник 1"/>
          <p:cNvSpPr/>
          <p:nvPr/>
        </p:nvSpPr>
        <p:spPr>
          <a:xfrm>
            <a:off x="685800" y="228600"/>
            <a:ext cx="76914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alibri"/>
              </a:rPr>
              <a:t>Расходы по разделам и подразделам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alibri"/>
              </a:rPr>
              <a:t> бюджетной классификации за 2025 год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86" name="Таблица 2"/>
          <p:cNvGraphicFramePr/>
          <p:nvPr/>
        </p:nvGraphicFramePr>
        <p:xfrm>
          <a:off x="179640" y="918360"/>
          <a:ext cx="8855640" cy="6625440"/>
        </p:xfrm>
        <a:graphic>
          <a:graphicData uri="http://schemas.openxmlformats.org/drawingml/2006/table">
            <a:tbl>
              <a:tblPr/>
              <a:tblGrid>
                <a:gridCol w="828720"/>
                <a:gridCol w="2531160"/>
                <a:gridCol w="1242720"/>
                <a:gridCol w="1190160"/>
                <a:gridCol w="1132560"/>
                <a:gridCol w="1013040"/>
                <a:gridCol w="917640"/>
              </a:tblGrid>
              <a:tr h="36468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раздел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Наименование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Первоначальный план на 2025 г.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Уточненный план на 2025 г.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Исполнено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в 2025 г.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% исполн. к перв.плану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% испол.к уточн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18432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 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ВСЕГО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1 501 066,7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1 569 512,3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1 517 461,0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18432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0100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Общегосударственные  вопросы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120 317,1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146 738,8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141 517 ,9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117,6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96,4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48060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0102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2 321, 8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3 431,6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3 431,6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64800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0103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1 787,3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2 402,8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2 402,8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64800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0104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58 242,5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73 212,0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72 799,3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18432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0105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Судебная система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10,2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46332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0106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12 864,4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17 992,4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17 919,7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99,6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18432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0107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Обеспечение проведения выборов и референдумов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30240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0111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Резервные фонды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3 198,5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1 950,3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18432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0113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Другие общегосударственные вопросы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41 892,4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47 739,4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44 954,3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107,3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30924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0200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Национальная оборона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1 258,8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1 267,1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1 267,1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36468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0203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Мобилизационная и вневойсковая подготовка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1 258,8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1 267,1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1 267,1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36468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0300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Национальная безопасность и правоохранительная деятельность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42 324,1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42 540,4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42 169,7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99,6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36468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0310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Обеспечение пожарной безопасности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42 324,1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42 540,4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42 169,7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99,6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sp>
        <p:nvSpPr>
          <p:cNvPr id="287" name="TextBox 3"/>
          <p:cNvSpPr/>
          <p:nvPr/>
        </p:nvSpPr>
        <p:spPr>
          <a:xfrm>
            <a:off x="7772400" y="609480"/>
            <a:ext cx="1019160" cy="272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(тыс. руб.)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Прямоугольник 1"/>
          <p:cNvSpPr/>
          <p:nvPr/>
        </p:nvSpPr>
        <p:spPr>
          <a:xfrm>
            <a:off x="2483640" y="116640"/>
            <a:ext cx="4567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alibri"/>
              </a:rPr>
              <a:t>Расходы по разделам и подразделам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alibri"/>
              </a:rPr>
              <a:t> бюджетной классификации за 2025 год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89" name="Таблица 2"/>
          <p:cNvGraphicFramePr/>
          <p:nvPr/>
        </p:nvGraphicFramePr>
        <p:xfrm>
          <a:off x="179640" y="762840"/>
          <a:ext cx="8855280" cy="6819120"/>
        </p:xfrm>
        <a:graphic>
          <a:graphicData uri="http://schemas.openxmlformats.org/drawingml/2006/table">
            <a:tbl>
              <a:tblPr/>
              <a:tblGrid>
                <a:gridCol w="932400"/>
                <a:gridCol w="2409120"/>
                <a:gridCol w="1262880"/>
                <a:gridCol w="1209240"/>
                <a:gridCol w="1150920"/>
                <a:gridCol w="1029600"/>
                <a:gridCol w="861480"/>
              </a:tblGrid>
              <a:tr h="378000">
                <a:tc>
                  <a:txBody>
                    <a:bodyPr lIns="3240" rIns="32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Раздел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240" marR="32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3240" rIns="32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Наименование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240" marR="32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3240" rIns="32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Первоначальный план на 2025 г.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240" marR="32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3240" rIns="32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Уточненный план на 2025 г.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240" marR="32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3240" rIns="32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Исполнено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 в 2025 г.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240" marR="32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3240" rIns="32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% исполн. к перв.плану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240" marR="32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3240" rIns="32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% испол.к уточн .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240" marR="32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23328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0400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Национальная экономика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110 004,9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145 509,6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141 580,2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30564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0401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Общеэкономические вопросы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642,8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642,8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292,1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19764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0405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Сельское хозяйство и рыболовство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70 160,8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56 668,2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56 176,6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34164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0408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Транспорт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8 500,0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8 500,0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19764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0409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Дорожное хозяйство (дорожные фонды)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32 160,3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74 523,3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72 297,6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В 2 раза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34164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0410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Связь и информатика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4 016,00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3 780,3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2 921,3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72,7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77,3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30564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0412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Другие вопросы в области национальной экономики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3 025,00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1 395,0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1 392,7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19764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0500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Жилищно - коммунальное хозяйство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338 581,5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307 629,1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301 716,1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19764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0501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Жилищное хозяйство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222 194,9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125 675,0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124 893,6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46,2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19764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0502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Коммунальное хозяйство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7 547,2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46 454,7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44 872,2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В 6 раз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38232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0503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Благоустройство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96 988,3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123 268,4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120 012,6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123,7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19764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0505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Другие  вопросы в области жилищно-коммунального хозяйства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11 851,2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12 230,9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11 937,5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97,6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34164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0700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Образование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586 423,7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599 860,5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581 871,1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19764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0701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Дошкольное образование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128 824,2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125 150,1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123 199,8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95,6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98,4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19764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0702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Общее образование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377 453,3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382 633,9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369 388,6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96,5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19764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0703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Дополнительное образование детей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45 875,8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49 721,6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49 721,6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25200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0707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Молодежная политика и оздоровление детей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13 500,9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14 583,2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14 036,1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96,2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34272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0709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Другие вопросы в области образования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20 769,4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27 586,9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26 141,9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94,8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34272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0800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Культура и кинематография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168 923,7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183 749,4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165 765,0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90,2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36036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0801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Культура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161 142,8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174 740,0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157 040,5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Прямоугольник 2"/>
          <p:cNvSpPr/>
          <p:nvPr/>
        </p:nvSpPr>
        <p:spPr>
          <a:xfrm>
            <a:off x="2195640" y="188640"/>
            <a:ext cx="4567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alibri"/>
              </a:rPr>
              <a:t>Расходы по разделам и подразделам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alibri"/>
              </a:rPr>
              <a:t> бюджетной классификации за 2025 год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91" name="Таблица 3"/>
          <p:cNvGraphicFramePr/>
          <p:nvPr/>
        </p:nvGraphicFramePr>
        <p:xfrm>
          <a:off x="107640" y="834840"/>
          <a:ext cx="8928000" cy="4191480"/>
        </p:xfrm>
        <a:graphic>
          <a:graphicData uri="http://schemas.openxmlformats.org/drawingml/2006/table">
            <a:tbl>
              <a:tblPr/>
              <a:tblGrid>
                <a:gridCol w="936000"/>
                <a:gridCol w="2558520"/>
                <a:gridCol w="1293480"/>
                <a:gridCol w="1238760"/>
                <a:gridCol w="1179000"/>
                <a:gridCol w="1054440"/>
                <a:gridCol w="668160"/>
              </a:tblGrid>
              <a:tr h="361080">
                <a:tc>
                  <a:txBody>
                    <a:bodyPr lIns="3240" rIns="32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Раздел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240" marR="32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3240" rIns="32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Наименование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240" marR="32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3240" rIns="32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Первоначальный план на 2025 г.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240" marR="32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3240" rIns="32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Уточненный план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на 2025 г.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240" marR="32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3240" rIns="32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Исполнено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в 2025 г.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240" marR="32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3240" rIns="32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% исполн. к перв.плану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240" marR="32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3240" rIns="32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% испол.к уточн .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240" marR="32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36324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0804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Другие вопросы в области культуры, кинематографии 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7 780,9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9 009,4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8 724,4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96,8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340200">
                <a:tc>
                  <a:txBody>
                    <a:bodyPr lIns="9360" rIns="936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1000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Социальная политика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38 716,1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44 186,0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43 711,6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18432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1001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Пенсионное обеспечение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9 168,2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12 085,1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11 820,4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129,9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97,8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25992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1003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Социальное обеспечение населения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992,5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956,6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849,6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85,6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88,8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18432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1004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Охрана семьи и детства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27 844,8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30 433,7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30 330,9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108,9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99,7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36324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1006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Другие вопросы в области социальной политики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710,6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710,6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710,6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34020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1100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Физическая культура и спорт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91 138,0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94 557,1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94 556,9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92,8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18432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1101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Физическая культура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89 877,2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93 144,2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93 144,2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103,6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1102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Массовый спорт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560,0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710,0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710,0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126,8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1105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Другие мероприятия в области физической культуры и спорта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701,2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702,8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702,7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1200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Средства массовой информации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3 378,3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3 474,2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3 305,3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97,8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95,1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  <a:tr h="195480">
                <a:tc>
                  <a:txBody>
                    <a:bodyPr lIns="9360" rIns="93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1202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Периодическая печать и издательства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3 378,3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3 474,2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3 305,3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97,8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95,1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Скругленный прямоугольник 1"/>
          <p:cNvSpPr/>
          <p:nvPr/>
        </p:nvSpPr>
        <p:spPr>
          <a:xfrm>
            <a:off x="152280" y="152280"/>
            <a:ext cx="8758440" cy="52884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plastic"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Как распределяются расходы бюджета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3" name="Прямоугольник 11"/>
          <p:cNvSpPr/>
          <p:nvPr/>
        </p:nvSpPr>
        <p:spPr>
          <a:xfrm>
            <a:off x="457200" y="762120"/>
            <a:ext cx="8214480" cy="607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4" name="Прямоугольник 3"/>
          <p:cNvSpPr/>
          <p:nvPr/>
        </p:nvSpPr>
        <p:spPr>
          <a:xfrm>
            <a:off x="2719440" y="1615680"/>
            <a:ext cx="3781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Расходы бюджеты распределены по: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5" name="Овал 5"/>
          <p:cNvSpPr/>
          <p:nvPr/>
        </p:nvSpPr>
        <p:spPr>
          <a:xfrm>
            <a:off x="152280" y="2349000"/>
            <a:ext cx="2542680" cy="2052720"/>
          </a:xfrm>
          <a:prstGeom prst="ellipse">
            <a:avLst/>
          </a:prstGeom>
          <a:solidFill>
            <a:srgbClr val="CCECFF"/>
          </a:solidFill>
          <a:ln>
            <a:noFill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11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разделам бюджетной классификации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6" name="Овал 6"/>
          <p:cNvSpPr/>
          <p:nvPr/>
        </p:nvSpPr>
        <p:spPr>
          <a:xfrm>
            <a:off x="3060000" y="2374200"/>
            <a:ext cx="2587680" cy="2027520"/>
          </a:xfrm>
          <a:prstGeom prst="ellipse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8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главным распорядителям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7" name="Овал 7"/>
          <p:cNvSpPr/>
          <p:nvPr/>
        </p:nvSpPr>
        <p:spPr>
          <a:xfrm>
            <a:off x="5940000" y="2374200"/>
            <a:ext cx="2595600" cy="2027520"/>
          </a:xfrm>
          <a:prstGeom prst="ellipse">
            <a:avLst/>
          </a:prstGeom>
          <a:solidFill>
            <a:srgbClr val="CCECFF"/>
          </a:solidFill>
          <a:ln>
            <a:noFill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20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муниципальным программам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(непрограммные расходы)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8" name="Прямоугольник 8"/>
          <p:cNvSpPr/>
          <p:nvPr/>
        </p:nvSpPr>
        <p:spPr>
          <a:xfrm>
            <a:off x="611640" y="4869000"/>
            <a:ext cx="792432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Муниципальная программа - документ стратегического   планирования, содержащий комплекс планируемых мероприятий, взаимоувязанных по задачам, срокам осуществления, исполнителям, ресурсам и обеспечивающих наиболее эффективное достижение целей и решение задач социально-экономического развития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Скругленный прямоугольник 1"/>
          <p:cNvSpPr/>
          <p:nvPr/>
        </p:nvSpPr>
        <p:spPr>
          <a:xfrm>
            <a:off x="152280" y="152280"/>
            <a:ext cx="8834400" cy="98604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plastic"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Расходы бюджета Шатковского муниципального  округа, исполненные в рамках муниципальных программ и непрограммные расходы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" name="Блок-схема: узел 4"/>
          <p:cNvSpPr/>
          <p:nvPr/>
        </p:nvSpPr>
        <p:spPr>
          <a:xfrm>
            <a:off x="798480" y="1675080"/>
            <a:ext cx="2733120" cy="1976400"/>
          </a:xfrm>
          <a:prstGeom prst="flowChartConnector">
            <a:avLst/>
          </a:prstGeom>
          <a:solidFill>
            <a:srgbClr val="CCFFCC"/>
          </a:solidFill>
          <a:ln w="9525">
            <a:noFill/>
          </a:ln>
          <a:scene3d>
            <a:camera prst="orthographic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1 138,4 млн.руб.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(81 %)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" name="Блок-схема: узел 5"/>
          <p:cNvSpPr/>
          <p:nvPr/>
        </p:nvSpPr>
        <p:spPr>
          <a:xfrm>
            <a:off x="2012400" y="3157920"/>
            <a:ext cx="1834920" cy="1311840"/>
          </a:xfrm>
          <a:prstGeom prst="flowChartConnector">
            <a:avLst/>
          </a:prstGeom>
          <a:solidFill>
            <a:srgbClr val="F8E3BE"/>
          </a:solidFill>
          <a:ln w="9525">
            <a:noFill/>
          </a:ln>
          <a:scene3d>
            <a:camera prst="orthographic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266,8 млн.руб.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(19 %)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" name="Блок-схема: узел 6"/>
          <p:cNvSpPr/>
          <p:nvPr/>
        </p:nvSpPr>
        <p:spPr>
          <a:xfrm>
            <a:off x="4941360" y="1794240"/>
            <a:ext cx="2866320" cy="1976400"/>
          </a:xfrm>
          <a:prstGeom prst="flowChartConnector">
            <a:avLst/>
          </a:prstGeom>
          <a:solidFill>
            <a:srgbClr val="CCFFCC"/>
          </a:solidFill>
          <a:ln w="9525">
            <a:noFill/>
          </a:ln>
          <a:scene3d>
            <a:camera prst="orthographic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1 143,0 млн.руб.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(75 %)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" name="Блок-схема: узел 7"/>
          <p:cNvSpPr/>
          <p:nvPr/>
        </p:nvSpPr>
        <p:spPr>
          <a:xfrm>
            <a:off x="6300360" y="3179160"/>
            <a:ext cx="1595520" cy="1290600"/>
          </a:xfrm>
          <a:prstGeom prst="flowChartConnector">
            <a:avLst/>
          </a:prstGeom>
          <a:solidFill>
            <a:srgbClr val="F8E3BE"/>
          </a:solidFill>
          <a:ln w="9525">
            <a:noFill/>
          </a:ln>
          <a:scene3d>
            <a:camera prst="orthographic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374,4 млн.руб.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(25 %)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4" name="Овал 8"/>
          <p:cNvSpPr/>
          <p:nvPr/>
        </p:nvSpPr>
        <p:spPr>
          <a:xfrm>
            <a:off x="685800" y="5181480"/>
            <a:ext cx="376200" cy="376200"/>
          </a:xfrm>
          <a:prstGeom prst="ellipse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05" name="Овал 9"/>
          <p:cNvSpPr/>
          <p:nvPr/>
        </p:nvSpPr>
        <p:spPr>
          <a:xfrm>
            <a:off x="685800" y="5791320"/>
            <a:ext cx="385920" cy="363600"/>
          </a:xfrm>
          <a:prstGeom prst="ellipse">
            <a:avLst/>
          </a:prstGeom>
          <a:solidFill>
            <a:srgbClr val="F8E3BE"/>
          </a:solidFill>
          <a:ln>
            <a:noFill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06" name="Прямоугольник 10"/>
          <p:cNvSpPr/>
          <p:nvPr/>
        </p:nvSpPr>
        <p:spPr>
          <a:xfrm>
            <a:off x="1403640" y="5173920"/>
            <a:ext cx="7052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Расходы бюджета, исполненные в рамках муниципальных программ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" name="Прямоугольник 11"/>
          <p:cNvSpPr/>
          <p:nvPr/>
        </p:nvSpPr>
        <p:spPr>
          <a:xfrm>
            <a:off x="1475640" y="5777640"/>
            <a:ext cx="2669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Непрограммные расходы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8" name="Прямоугольник 2"/>
          <p:cNvSpPr/>
          <p:nvPr/>
        </p:nvSpPr>
        <p:spPr>
          <a:xfrm>
            <a:off x="1076400" y="1268640"/>
            <a:ext cx="2079720" cy="355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2024 год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9" name="Прямоугольник 12"/>
          <p:cNvSpPr/>
          <p:nvPr/>
        </p:nvSpPr>
        <p:spPr>
          <a:xfrm flipH="1">
            <a:off x="5287680" y="1268640"/>
            <a:ext cx="1931040" cy="355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2025 год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Скругленный прямоугольник 1"/>
          <p:cNvSpPr/>
          <p:nvPr/>
        </p:nvSpPr>
        <p:spPr>
          <a:xfrm>
            <a:off x="152280" y="44640"/>
            <a:ext cx="8834400" cy="5713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plastic"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Исполнение программного бюджета </a:t>
            </a:r>
            <a:br>
              <a:rPr sz="1800"/>
            </a:b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за 2025 год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11" name="Таблица 2"/>
          <p:cNvGraphicFramePr/>
          <p:nvPr/>
        </p:nvGraphicFramePr>
        <p:xfrm>
          <a:off x="35640" y="620640"/>
          <a:ext cx="9000000" cy="7253280"/>
        </p:xfrm>
        <a:graphic>
          <a:graphicData uri="http://schemas.openxmlformats.org/drawingml/2006/table">
            <a:tbl>
              <a:tblPr/>
              <a:tblGrid>
                <a:gridCol w="4286160"/>
                <a:gridCol w="1071360"/>
                <a:gridCol w="1000080"/>
                <a:gridCol w="914760"/>
                <a:gridCol w="936000"/>
                <a:gridCol w="792000"/>
              </a:tblGrid>
              <a:tr h="375840">
                <a:tc>
                  <a:txBody>
                    <a:bodyPr lIns="2520" rIns="252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(тыс. руб.)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Первонач.план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Уточненный план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Исполнено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% испол.к первон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% испол. к уточ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89000">
                <a:tc>
                  <a:txBody>
                    <a:bodyPr lIns="2520" rIns="25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Расходы, всего 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1 501 066,7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1 569 512,3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1 517 461,0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98800">
                <a:tc>
                  <a:txBody>
                    <a:bodyPr lIns="2520" rIns="25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Расходы на реализацию муниципальных программ: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1 234 429,8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1 181 338,6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1 143 045,7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96,8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92,6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5840">
                <a:tc>
                  <a:txBody>
                    <a:bodyPr lIns="2520" rIns="25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Развитие образования Шатковского муниципального округа Нижегородской области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566 438,6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572 739,0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554 646,8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97,8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5840">
                <a:tc>
                  <a:txBody>
                    <a:bodyPr lIns="2520" rIns="25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Организация оплачиваемых работ и временного трудоустройства на территории Шатковского муниципального округа Нижегородской области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642,8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642,8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292,1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5840">
                <a:tc>
                  <a:txBody>
                    <a:bodyPr lIns="2520" rIns="25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Развитие агропромышленного комплекса Шатковского муниципального округа  Нижегородской области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73 140,3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58 523,3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58 492,2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56120">
                <a:tc>
                  <a:txBody>
                    <a:bodyPr lIns="2520" rIns="25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Управление муниципальными финансами  Шатковского муниципального округа Нижегородской области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14 753,2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18 151,8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16 126,1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88,8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60000">
                <a:tc>
                  <a:txBody>
                    <a:bodyPr lIns="2520" rIns="25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Управление муниципальным имуществом Шатковского муниципального округа Нижегородской области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1 200,0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1 463,5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1 459,8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99,7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17320">
                <a:tc>
                  <a:txBody>
                    <a:bodyPr lIns="2520" rIns="25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Муниципальная программа "Развитие малого и среднего предпринимательства В Шатковском муниципальном округе Нижегородской области"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2 425,0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700,0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700,0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62320">
                <a:tc>
                  <a:txBody>
                    <a:bodyPr lIns="2520" rIns="2520" anchor="t">
                      <a:noAutofit/>
                    </a:bodyPr>
                    <a:p>
                      <a:pPr algn="just"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Муниципальная программа "Формирование комфортной городской среды на территории Шатковского муниципального округа Нижегородской области"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13 132,5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11 889,1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11 889,1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90,5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62320">
                <a:tc>
                  <a:txBody>
                    <a:bodyPr lIns="2520" rIns="25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Муниципальная программа "Развитие физической культуры и спорта Шатковского муниципального округа Нижегородской области"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83 139,6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85 852,6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85 852,6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103,3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53160">
                <a:tc>
                  <a:txBody>
                    <a:bodyPr lIns="2520" rIns="25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Муниципальная программа "Информационное общество Шатковского муниципального округа Нижегородской области"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3 378,3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3 378,3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3 209,3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16880">
                <a:tc>
                  <a:txBody>
                    <a:bodyPr lIns="2520" rIns="25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Муниципальная программа "Развитие культуры Шатковского муниципального округа Нижегородской области"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198 506,8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217 128,3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200 706,1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92,4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96160">
                <a:tc>
                  <a:txBody>
                    <a:bodyPr lIns="2520" rIns="25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Муниципальная программа "Повышение безопасности дорожного движения в Шатковском муниципальном округе Нижегородской области"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11 545,1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43 407,5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43 407,5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В 3 раза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89000">
                <a:tc>
                  <a:txBody>
                    <a:bodyPr lIns="2520" rIns="25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Непрограммные расходы:  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266 636,9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388 173,7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374 415,2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96,4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2520" rIns="2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140,4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520" marR="252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Скругленный прямоугольник 1"/>
          <p:cNvSpPr/>
          <p:nvPr/>
        </p:nvSpPr>
        <p:spPr>
          <a:xfrm>
            <a:off x="152280" y="152280"/>
            <a:ext cx="8834400" cy="75744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plastic"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Муниципальная программа «Развитие образования Шатковского муниципального округа Нижегородской области»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3" name="Прямоугольник 2"/>
          <p:cNvSpPr/>
          <p:nvPr/>
        </p:nvSpPr>
        <p:spPr>
          <a:xfrm>
            <a:off x="152280" y="947160"/>
            <a:ext cx="88344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marL="216000" indent="-216000" defTabSz="91440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icrosoft YaHei"/>
              </a:rPr>
              <a:t>Цель программы: </a:t>
            </a: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Формирование на территории Шатковского муниципального округа Нижегородской области образовательной системы, обеспечивающей доступность качественного образования, отвечающего потребностям инновационного развития экономики региона, округа ожиданиям  общества и каждого гражданина 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4" name="Скругленный прямоугольник 3"/>
          <p:cNvSpPr/>
          <p:nvPr/>
        </p:nvSpPr>
        <p:spPr>
          <a:xfrm>
            <a:off x="486360" y="1800000"/>
            <a:ext cx="1671840" cy="21582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Подпрограмма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 «Развитие  общего   образования  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План – 507 074,6 тыс.руб.     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 Факт — 554 646,8 тыс.руб.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5" name="Скругленный прямоугольник 16"/>
          <p:cNvSpPr/>
          <p:nvPr/>
        </p:nvSpPr>
        <p:spPr>
          <a:xfrm>
            <a:off x="2666520" y="1800000"/>
            <a:ext cx="2011680" cy="21582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</a:ln>
          <a:scene3d>
            <a:camera prst="orthographic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Подпрограмма   «Развитие дополнительного образования и воспитания детей и молодежи» 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План –36 153,6</a:t>
            </a: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 </a:t>
            </a: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тыс.руб.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Факт –34 804,8 тыс.руб.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6" name="Скругленный прямоугольник 17"/>
          <p:cNvSpPr/>
          <p:nvPr/>
        </p:nvSpPr>
        <p:spPr>
          <a:xfrm>
            <a:off x="5256360" y="1676880"/>
            <a:ext cx="1761840" cy="228132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</a:ln>
          <a:scene3d>
            <a:camera prst="orthographic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Подпрограмма «Ресурсное обеспечение сферы образования в Шатковском муниципальном округе Нижегородской области»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План — 13 200,1</a:t>
            </a: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 </a:t>
            </a: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тыс.руб.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Факт – 13 200,1 тыс.руб.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7" name="Скругленный прямоугольник 17"/>
          <p:cNvSpPr/>
          <p:nvPr/>
        </p:nvSpPr>
        <p:spPr>
          <a:xfrm>
            <a:off x="7380000" y="1593360"/>
            <a:ext cx="1595520" cy="22950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</a:ln>
          <a:scene3d>
            <a:camera prst="orthographic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Подпрограмма  «Обеспечение реализации муниципальной программы» 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План –16 310,7 тыс.руб.       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 Факт -14 865,7 тыс.руб.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8" name="Рисунок 17" descr="C:\Users\zubatova\Downloads\класс.jpg"/>
          <p:cNvPicPr/>
          <p:nvPr/>
        </p:nvPicPr>
        <p:blipFill>
          <a:blip r:embed="rId1"/>
          <a:stretch/>
        </p:blipFill>
        <p:spPr>
          <a:xfrm>
            <a:off x="900000" y="4500360"/>
            <a:ext cx="7377840" cy="377820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Скругленный прямоугольник 1"/>
          <p:cNvSpPr/>
          <p:nvPr/>
        </p:nvSpPr>
        <p:spPr>
          <a:xfrm>
            <a:off x="152280" y="152280"/>
            <a:ext cx="8834400" cy="75744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plastic"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Муниципальная программа «Развитие культуры Шатковского муниципального округа Нижегородской области»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0" name="Прямоугольник 2"/>
          <p:cNvSpPr/>
          <p:nvPr/>
        </p:nvSpPr>
        <p:spPr>
          <a:xfrm>
            <a:off x="251640" y="1052640"/>
            <a:ext cx="8735400" cy="11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Microsoft YaHei"/>
              </a:rPr>
              <a:t>Цель программы:  </a:t>
            </a: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Реализация государственной политики в области физической культуры и спорта: популяризация среди населения  здорового образа жизни, занятий  массовым и профессиональным спортом и повышение конкурентоспособности спортивных команд и спортсменов на соревнованиях различного уровня, создание оптимальных условий в системе дополнительного образования  сферы физической культуры и спорта для гармоничного развития личности человека,  обеспечение возможности гражданам систематически заниматься физической культурой и спортом.</a:t>
            </a:r>
            <a:r>
              <a:rPr lang="ru-RU" sz="1200" b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1" name="Скругленный прямоугольник 3"/>
          <p:cNvSpPr/>
          <p:nvPr/>
        </p:nvSpPr>
        <p:spPr>
          <a:xfrm>
            <a:off x="152280" y="2340000"/>
            <a:ext cx="2094840" cy="203184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rebuchet MS"/>
                <a:ea typeface="Microsoft YaHei"/>
              </a:rPr>
              <a:t>Подпрограмма «Сохранение и развитие дополнительного образования в сфере культуры » 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rebuchet MS"/>
                <a:ea typeface="Microsoft YaHei"/>
              </a:rPr>
              <a:t>План-35 246,6 тыс.руб.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rebuchet MS"/>
                <a:ea typeface="Microsoft YaHei"/>
              </a:rPr>
              <a:t>Факт- 35 246,6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rebuchet MS"/>
                <a:ea typeface="Microsoft YaHei"/>
              </a:rPr>
              <a:t>тыс.руб.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2" name="Скругленный прямоугольник 5"/>
          <p:cNvSpPr/>
          <p:nvPr/>
        </p:nvSpPr>
        <p:spPr>
          <a:xfrm>
            <a:off x="2658960" y="2368800"/>
            <a:ext cx="1658880" cy="140904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360" dir="5400000" dist="50760" rotWithShape="0" sx="98000" sy="98000">
              <a:srgbClr val="000000">
                <a:alpha val="20000"/>
              </a:srgbClr>
            </a:outerShdw>
          </a:effectLst>
          <a:scene3d>
            <a:camera prst="orthographicFront"/>
            <a:lightRig dir="t" rig="threeP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Подпрограмма  «Наследие»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План- 172 771,3 тыс.руб.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rebuchet MS"/>
                <a:ea typeface="Microsoft YaHei"/>
              </a:rPr>
              <a:t>Факт- 156 635,1 тыс.руб.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3" name="Скругленный прямоугольник 20"/>
          <p:cNvSpPr/>
          <p:nvPr/>
        </p:nvSpPr>
        <p:spPr>
          <a:xfrm>
            <a:off x="152280" y="4482000"/>
            <a:ext cx="2182680" cy="211068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  <a:scene3d>
            <a:camera prst="orthographic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Подпрограмма  «Обеспечение реализации муниципальной программы»   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План-9 009,4 тыс.руб.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Факт-8 724,4 тыс.руб.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4" name="Рисунок 9"/>
          <p:cNvPicPr/>
          <p:nvPr/>
        </p:nvPicPr>
        <p:blipFill>
          <a:blip r:embed="rId1"/>
          <a:stretch/>
        </p:blipFill>
        <p:spPr>
          <a:xfrm>
            <a:off x="6099120" y="1832400"/>
            <a:ext cx="2887920" cy="225216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pic>
        <p:nvPicPr>
          <p:cNvPr id="325" name="Рисунок 2"/>
          <p:cNvPicPr/>
          <p:nvPr/>
        </p:nvPicPr>
        <p:blipFill>
          <a:blip r:embed="rId2"/>
          <a:stretch/>
        </p:blipFill>
        <p:spPr>
          <a:xfrm>
            <a:off x="3240000" y="3960000"/>
            <a:ext cx="5217840" cy="2697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6" name="Таблица 1"/>
          <p:cNvGraphicFramePr/>
          <p:nvPr/>
        </p:nvGraphicFramePr>
        <p:xfrm>
          <a:off x="239400" y="-1730520"/>
          <a:ext cx="8928000" cy="5590080"/>
        </p:xfrm>
        <a:graphic>
          <a:graphicData uri="http://schemas.openxmlformats.org/drawingml/2006/table">
            <a:tbl>
              <a:tblPr/>
              <a:tblGrid>
                <a:gridCol w="6704640"/>
                <a:gridCol w="495720"/>
                <a:gridCol w="864000"/>
                <a:gridCol w="864000"/>
              </a:tblGrid>
              <a:tr h="540720"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Достигнутые результаты в области культуры в 2025 году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Ед. изм.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План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Факт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40720">
                <a:tc>
                  <a:txBody>
                    <a:bodyPr lIns="37800" rIns="37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1. Доля молодых людей в возрасте до 35 лет, охваченных различными мероприятиями по направлениям молодежной политики в общей численности молодежи округа 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%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58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70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9280">
                <a:tc>
                  <a:txBody>
                    <a:bodyPr lIns="37800" rIns="37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2. Количество библиографических записей в электронном каталоге библиотек Шатковского муниципального округа Нижегородской области 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ед.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34 448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37 486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40720">
                <a:tc>
                  <a:txBody>
                    <a:bodyPr lIns="37800" rIns="37800" anchor="t">
                      <a:noAutofit/>
                    </a:bodyPr>
                    <a:p>
                      <a:pPr algn="just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3. Количество посещений мероприятий, проводимых библиотеками Шатковского муниципального округа (в общей численности посещений)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%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74 390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75 161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6400">
                <a:tc>
                  <a:txBody>
                    <a:bodyPr lIns="37800" rIns="37800" anchor="t">
                      <a:noAutofit/>
                    </a:bodyPr>
                    <a:p>
                      <a:pPr algn="just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4. Количество представленных зрителю (во всех формах) музейных предметов фонда МБУК «Шатковский музей» (согласно муниципальному заданию)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ед.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720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763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25800">
                <a:tc>
                  <a:txBody>
                    <a:bodyPr lIns="37800" rIns="37800" anchor="t">
                      <a:noAutofit/>
                    </a:bodyPr>
                    <a:p>
                      <a:pPr algn="just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5. </a:t>
                      </a: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Tahoma"/>
                        </a:rPr>
                        <a:t>Доля муниципальных учреждений культуры, имеющих свой информационный портал от общего числа муниципальных учреждений культуры 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%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55640">
                <a:tc>
                  <a:txBody>
                    <a:bodyPr lIns="37800" rIns="37800" anchor="t">
                      <a:noAutofit/>
                    </a:bodyPr>
                    <a:p>
                      <a:pPr algn="just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6. Ч</a:t>
                      </a: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Tahoma"/>
                        </a:rPr>
                        <a:t>исло муниципальных учреждений культуры, применяющих современные цифровые и информационно-коммуникационные технологии, имеющих свой информационный портал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ед.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6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6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40720">
                <a:tc>
                  <a:txBody>
                    <a:bodyPr lIns="37800" rIns="37800" anchor="t">
                      <a:noAutofit/>
                    </a:bodyPr>
                    <a:p>
                      <a:pPr algn="just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7.</a:t>
                      </a: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Tahoma"/>
                        </a:rPr>
                        <a:t>Выполнение муниципального задания учреждениями культуры и дополни-тельного образования, подведомственными отделу культуры администрации Шатковского муниципального округа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%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41440">
                <a:tc>
                  <a:txBody>
                    <a:bodyPr lIns="37800" rIns="37800" anchor="t">
                      <a:noAutofit/>
                    </a:bodyPr>
                    <a:p>
                      <a:pPr algn="just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8. </a:t>
                      </a: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Tahoma"/>
                        </a:rPr>
                        <a:t>Количество жалоб и претензий на оказанные муниципальные услуги в сфере культуры и дополнительного образования со стороны физических и/или юридических лиц 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ед.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27" name="Picture 7" descr="http://lukgazeta.ru/wp-content/uploads/2023/11/IMG_9507.jpg"/>
          <p:cNvPicPr/>
          <p:nvPr/>
        </p:nvPicPr>
        <p:blipFill>
          <a:blip r:embed="rId1"/>
          <a:stretch/>
        </p:blipFill>
        <p:spPr>
          <a:xfrm>
            <a:off x="4659480" y="3920040"/>
            <a:ext cx="4245840" cy="273384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sp>
        <p:nvSpPr>
          <p:cNvPr id="328" name=""/>
          <p:cNvSpPr/>
          <p:nvPr/>
        </p:nvSpPr>
        <p:spPr>
          <a:xfrm>
            <a:off x="4483440" y="3316680"/>
            <a:ext cx="178920" cy="23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9" name=""/>
          <p:cNvSpPr/>
          <p:nvPr/>
        </p:nvSpPr>
        <p:spPr>
          <a:xfrm>
            <a:off x="2880000" y="3960000"/>
            <a:ext cx="178920" cy="113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0" name=""/>
          <p:cNvSpPr/>
          <p:nvPr/>
        </p:nvSpPr>
        <p:spPr>
          <a:xfrm>
            <a:off x="4483440" y="3316680"/>
            <a:ext cx="178920" cy="23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1" name=""/>
          <p:cNvSpPr/>
          <p:nvPr/>
        </p:nvSpPr>
        <p:spPr>
          <a:xfrm>
            <a:off x="4483440" y="3316680"/>
            <a:ext cx="178920" cy="23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2" name=""/>
          <p:cNvSpPr/>
          <p:nvPr/>
        </p:nvSpPr>
        <p:spPr>
          <a:xfrm>
            <a:off x="180000" y="3605760"/>
            <a:ext cx="4138200" cy="307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3" name=""/>
          <p:cNvSpPr/>
          <p:nvPr/>
        </p:nvSpPr>
        <p:spPr>
          <a:xfrm>
            <a:off x="4483440" y="3316680"/>
            <a:ext cx="178920" cy="23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4" name=""/>
          <p:cNvSpPr/>
          <p:nvPr/>
        </p:nvSpPr>
        <p:spPr>
          <a:xfrm>
            <a:off x="1979280" y="4807440"/>
            <a:ext cx="898920" cy="113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5" name=""/>
          <p:cNvPicPr/>
          <p:nvPr/>
        </p:nvPicPr>
        <p:blipFill>
          <a:blip r:embed="rId2"/>
          <a:stretch/>
        </p:blipFill>
        <p:spPr>
          <a:xfrm>
            <a:off x="180000" y="3960000"/>
            <a:ext cx="4414680" cy="2721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Скругленный прямоугольник 1"/>
          <p:cNvSpPr/>
          <p:nvPr/>
        </p:nvSpPr>
        <p:spPr>
          <a:xfrm>
            <a:off x="533520" y="304920"/>
            <a:ext cx="8096400" cy="5364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plastic"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Содержание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Прямоугольник 13"/>
          <p:cNvSpPr/>
          <p:nvPr/>
        </p:nvSpPr>
        <p:spPr>
          <a:xfrm>
            <a:off x="457200" y="1066680"/>
            <a:ext cx="7691400" cy="3747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Муниципальная программа «Развитие культуры Шатковского  муниципального округа Нижегородской области»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Муниципальная программа «Развитие агропромышленного комплекса Шатковского муниципального округа Нижегородской области»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Муниципальная программа «Управление муниципальными финансами Шатковского муниципального округа Нижегородской области»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Муниципальная программа «Развитие малого и среднего предпримнимательства в Шатковском муниципальном округе Нижегородской области»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Муниципальная программа «Обеспечение общественного порядка и противодействие преступности в Шатковском муниципальном округе Нижегородской области»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Муниципальная программа «Развитие физической культуры и спорта в Шатковском муниципальном округе Нижегородской области»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Проект инициативного бюджетирования «Вам решать!»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Муниципальный долг Шатковского муниципального округа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Соблюдение требований бюджетного законодательства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Об управлении финансов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TextBox 3"/>
          <p:cNvSpPr/>
          <p:nvPr/>
        </p:nvSpPr>
        <p:spPr>
          <a:xfrm>
            <a:off x="8345160" y="975960"/>
            <a:ext cx="833400" cy="5149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r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28-29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30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31-33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34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35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36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37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38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39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40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Скругленный прямоугольник 1"/>
          <p:cNvSpPr/>
          <p:nvPr/>
        </p:nvSpPr>
        <p:spPr>
          <a:xfrm>
            <a:off x="210960" y="152280"/>
            <a:ext cx="8834400" cy="9097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plastic"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Муниципальная программа "Развитие агропромышленного комплекса Шатковского муниципального округа Нижегородской области"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7" name="Скругленный прямоугольник 2"/>
          <p:cNvSpPr/>
          <p:nvPr/>
        </p:nvSpPr>
        <p:spPr>
          <a:xfrm>
            <a:off x="243360" y="1800000"/>
            <a:ext cx="3881520" cy="1742400"/>
          </a:xfrm>
          <a:prstGeom prst="roundRect">
            <a:avLst>
              <a:gd name="adj" fmla="val 16667"/>
            </a:avLst>
          </a:prstGeom>
          <a:solidFill>
            <a:srgbClr val="F8E3BE"/>
          </a:solidFill>
          <a:ln w="9525">
            <a:noFill/>
          </a:ln>
          <a:scene3d>
            <a:camera prst="orthographic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Подпрограмма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«Развитие сельского хозяйства, пищевой и перерабатывающей промышленности Шатковского муниципального округа Нижегородской области»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План – 46 761,1тыс.руб.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Факт – 46 730,1 тыс.руб.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8" name="Скругленный прямоугольник 6"/>
          <p:cNvSpPr/>
          <p:nvPr/>
        </p:nvSpPr>
        <p:spPr>
          <a:xfrm>
            <a:off x="302760" y="3645000"/>
            <a:ext cx="3762720" cy="1579320"/>
          </a:xfrm>
          <a:prstGeom prst="roundRect">
            <a:avLst>
              <a:gd name="adj" fmla="val 16667"/>
            </a:avLst>
          </a:prstGeom>
          <a:solidFill>
            <a:srgbClr val="F8E3BE"/>
          </a:solidFill>
          <a:ln w="9525">
            <a:noFill/>
          </a:ln>
          <a:scene3d>
            <a:camera prst="orthographic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Подпрограмма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«Комплексное развитие сельских территорий Шатковского</a:t>
            </a: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муниципального округа Нижегородской области</a:t>
            </a: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»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План – 3 867 5 тыс.руб.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Факт – 3 867 5 тыс.руб.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39" name="Таблица 6"/>
          <p:cNvGraphicFramePr/>
          <p:nvPr/>
        </p:nvGraphicFramePr>
        <p:xfrm>
          <a:off x="4428360" y="4537080"/>
          <a:ext cx="4490640" cy="2226600"/>
        </p:xfrm>
        <a:graphic>
          <a:graphicData uri="http://schemas.openxmlformats.org/drawingml/2006/table">
            <a:tbl>
              <a:tblPr/>
              <a:tblGrid>
                <a:gridCol w="2818800"/>
                <a:gridCol w="588960"/>
                <a:gridCol w="515160"/>
                <a:gridCol w="568080"/>
              </a:tblGrid>
              <a:tr h="516600"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Наименование индикатора /  непосредственного результата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BCBCBC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CBCBC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Ед. изм.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CBCBC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План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CBCBC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Факт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BCBCBC"/>
                      </a:solidFill>
                      <a:prstDash val="solid"/>
                    </a:lnR>
                    <a:lnT w="12240">
                      <a:solidFill>
                        <a:srgbClr val="BCBCBC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2200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Tahoma"/>
                        </a:rPr>
                        <a:t>Индекс производства продукции растениеводства в сельскохозяйственных организациях, крестьянских (фермерских) хозяйствах, включая индивидуальных предпринимателей (в сопоставимых ценах)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BCBCBC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%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4280" rIns="44280" anchor="t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100,1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4280" marR="4428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4280" rIns="44280" anchor="t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135,6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4280" marR="4428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BCBCBC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24240">
                <a:tc>
                  <a:txBody>
                    <a:bodyPr lIns="68400" rIns="684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Индекс производства продукции животноводства в сельскохозяйственных организациях, крестьянских (фермерских) хозяйствах, включая индивидуальных предпринимателей (в сопоставимых ценах)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0" marR="68400" marT="45720" marB="45720">
                    <a:lnL w="12240">
                      <a:solidFill>
                        <a:srgbClr val="BCBCBC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%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100,1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91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BCBCBC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40" name="Скругленный прямоугольник 6"/>
          <p:cNvSpPr/>
          <p:nvPr/>
        </p:nvSpPr>
        <p:spPr>
          <a:xfrm>
            <a:off x="302760" y="5373360"/>
            <a:ext cx="3762720" cy="1363320"/>
          </a:xfrm>
          <a:prstGeom prst="roundRect">
            <a:avLst>
              <a:gd name="adj" fmla="val 16667"/>
            </a:avLst>
          </a:prstGeom>
          <a:solidFill>
            <a:srgbClr val="F8E3BE"/>
          </a:solidFill>
          <a:ln w="9525">
            <a:noFill/>
          </a:ln>
          <a:scene3d>
            <a:camera prst="orthographic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Подпрограмма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«</a:t>
            </a: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Обеспечение реализации муниципальной программы</a:t>
            </a: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»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План – 7 894,6 тыс.руб.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Факт – 7 894,6 тыс.руб.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1" name="Прямоугольник 8"/>
          <p:cNvSpPr/>
          <p:nvPr/>
        </p:nvSpPr>
        <p:spPr>
          <a:xfrm>
            <a:off x="152280" y="1124640"/>
            <a:ext cx="88344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Цель программы: 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ahoma"/>
              </a:rPr>
              <a:t>Развитие производственно-финансовой деятельности организаций агропромышленного комплекса. 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2" name="Picture 2" descr="http://lukgazeta.ru/wp-content/uploads/2021/01/aytrr.jpg"/>
          <p:cNvSpPr/>
          <p:nvPr/>
        </p:nvSpPr>
        <p:spPr>
          <a:xfrm>
            <a:off x="4480200" y="2044080"/>
            <a:ext cx="4315680" cy="251568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Скругленный прямоугольник 1"/>
          <p:cNvSpPr/>
          <p:nvPr/>
        </p:nvSpPr>
        <p:spPr>
          <a:xfrm>
            <a:off x="152280" y="152280"/>
            <a:ext cx="8834400" cy="9097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plastic"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Муниципальная программа «Управление муниципальными финансами Шатковского муниципального округа Нижегородской области»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" name="Прямоугольник 2"/>
          <p:cNvSpPr/>
          <p:nvPr/>
        </p:nvSpPr>
        <p:spPr>
          <a:xfrm>
            <a:off x="172080" y="1063800"/>
            <a:ext cx="8735400" cy="97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Цель программы: </a:t>
            </a:r>
            <a:r>
              <a:rPr lang="ru-RU" sz="11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Microsoft YaHei"/>
              </a:rPr>
              <a:t>Обеспечение сбалансированности и устойчивости бюджета Шатковского муниципального  округа, повышение эффективности и качества управления муниципальными финансами Шатковского муниципального  округа  Нижегородской области, содействие формированию финансово грамотного поведения граждан и повышение защищенности их интересов в качестве потребителей финансовых услуг как необходимого условия повышения уровня и качества жизни населения Шатковского муниципального округа Нижегородской области</a:t>
            </a:r>
            <a:endParaRPr lang="ru-RU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5" name="Скругленный прямоугольник 3"/>
          <p:cNvSpPr/>
          <p:nvPr/>
        </p:nvSpPr>
        <p:spPr>
          <a:xfrm>
            <a:off x="180000" y="2160000"/>
            <a:ext cx="3424320" cy="167184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ffectLst>
            <a:outerShdw blurRad="63360" dir="5400000" dist="50760" rotWithShape="0" sx="98000" sy="98000">
              <a:srgbClr val="000000">
                <a:alpha val="20000"/>
              </a:srgbClr>
            </a:outerShdw>
          </a:effectLst>
          <a:scene3d>
            <a:camera prst="orthographicFront"/>
            <a:lightRig dir="t" rig="threeP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ru-RU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Подпрограмма 1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«Организация и совершенствование бюджетного процесса»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План -18151,8 тыс.руб.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Факт — 16126,1 тыс.руб.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46" name="Picture 16" descr="https://klike.net/uploads/posts/2022-11/1669707064_7-9.jpg"/>
          <p:cNvPicPr/>
          <p:nvPr/>
        </p:nvPicPr>
        <p:blipFill>
          <a:blip r:embed="rId1"/>
          <a:stretch/>
        </p:blipFill>
        <p:spPr>
          <a:xfrm>
            <a:off x="343080" y="5180040"/>
            <a:ext cx="3043440" cy="146736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sp>
        <p:nvSpPr>
          <p:cNvPr id="347" name="Скругленный прямоугольник 7"/>
          <p:cNvSpPr/>
          <p:nvPr/>
        </p:nvSpPr>
        <p:spPr>
          <a:xfrm>
            <a:off x="236160" y="4047120"/>
            <a:ext cx="3348000" cy="113112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Подпрограмма 3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«</a:t>
            </a: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Microsoft YaHei"/>
              </a:rPr>
              <a:t>Повышение уровня финансовой грамотности населения Шатковского  муниципального округа Нижегородской области»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8" name="Скругленный прямоугольник 15"/>
          <p:cNvSpPr/>
          <p:nvPr/>
        </p:nvSpPr>
        <p:spPr>
          <a:xfrm>
            <a:off x="4140000" y="2160000"/>
            <a:ext cx="3424320" cy="167184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ffectLst>
            <a:outerShdw blurRad="63360" dir="5400000" dist="50760" rotWithShape="0" sx="98000" sy="98000">
              <a:srgbClr val="000000">
                <a:alpha val="20000"/>
              </a:srgbClr>
            </a:outerShdw>
          </a:effectLst>
          <a:scene3d>
            <a:camera prst="orthographicFront"/>
            <a:lightRig dir="t" rig="threeP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ru-RU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Подпрограмма 2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«</a:t>
            </a: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Microsoft YaHei"/>
              </a:rPr>
              <a:t>Создание условий для эффективного выполнения собственных и передаваемых полномочий органами местного самоуправления поселений, входящих в состав Шатковского муниципального района Нижегородской области»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" name="Скругленный прямоугольник 18"/>
          <p:cNvSpPr/>
          <p:nvPr/>
        </p:nvSpPr>
        <p:spPr>
          <a:xfrm>
            <a:off x="4133880" y="4086360"/>
            <a:ext cx="3424320" cy="167184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ffectLst>
            <a:outerShdw blurRad="63360" dir="5400000" dist="50760" rotWithShape="0" sx="98000" sy="98000">
              <a:srgbClr val="000000">
                <a:alpha val="20000"/>
              </a:srgbClr>
            </a:outerShdw>
          </a:effectLst>
          <a:scene3d>
            <a:camera prst="orthographicFront"/>
            <a:lightRig dir="t" rig="threeP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ru-RU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Подпрограмма  4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«</a:t>
            </a: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Microsoft YaHei"/>
              </a:rPr>
              <a:t>Повышение эффективности бюджетных расходов Шатковского муниципального округа Нижегородской области»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"/>
          <p:cNvSpPr/>
          <p:nvPr/>
        </p:nvSpPr>
        <p:spPr>
          <a:xfrm>
            <a:off x="4483440" y="3316680"/>
            <a:ext cx="178920" cy="23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1" name=""/>
          <p:cNvSpPr/>
          <p:nvPr/>
        </p:nvSpPr>
        <p:spPr>
          <a:xfrm>
            <a:off x="2880000" y="3960000"/>
            <a:ext cx="178920" cy="113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2" name=""/>
          <p:cNvSpPr/>
          <p:nvPr/>
        </p:nvSpPr>
        <p:spPr>
          <a:xfrm>
            <a:off x="4483440" y="3316680"/>
            <a:ext cx="178920" cy="23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" name=""/>
          <p:cNvSpPr/>
          <p:nvPr/>
        </p:nvSpPr>
        <p:spPr>
          <a:xfrm>
            <a:off x="4483440" y="3316680"/>
            <a:ext cx="178920" cy="23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" name=""/>
          <p:cNvSpPr/>
          <p:nvPr/>
        </p:nvSpPr>
        <p:spPr>
          <a:xfrm>
            <a:off x="180000" y="3605760"/>
            <a:ext cx="4138200" cy="307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5" name=""/>
          <p:cNvSpPr/>
          <p:nvPr/>
        </p:nvSpPr>
        <p:spPr>
          <a:xfrm>
            <a:off x="4483440" y="3316680"/>
            <a:ext cx="178920" cy="23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6" name=""/>
          <p:cNvSpPr/>
          <p:nvPr/>
        </p:nvSpPr>
        <p:spPr>
          <a:xfrm>
            <a:off x="1979280" y="4807440"/>
            <a:ext cx="898920" cy="113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57" name=""/>
          <p:cNvPicPr/>
          <p:nvPr/>
        </p:nvPicPr>
        <p:blipFill>
          <a:blip r:embed="rId1"/>
          <a:stretch/>
        </p:blipFill>
        <p:spPr>
          <a:xfrm>
            <a:off x="180000" y="3798000"/>
            <a:ext cx="3598200" cy="3058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8" name=""/>
          <p:cNvPicPr/>
          <p:nvPr/>
        </p:nvPicPr>
        <p:blipFill>
          <a:blip r:embed="rId2"/>
          <a:stretch/>
        </p:blipFill>
        <p:spPr>
          <a:xfrm>
            <a:off x="3960000" y="3711600"/>
            <a:ext cx="5218200" cy="294660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59" name="Таблица 7"/>
          <p:cNvGraphicFramePr/>
          <p:nvPr/>
        </p:nvGraphicFramePr>
        <p:xfrm>
          <a:off x="239760" y="-1730160"/>
          <a:ext cx="8928000" cy="5612760"/>
        </p:xfrm>
        <a:graphic>
          <a:graphicData uri="http://schemas.openxmlformats.org/drawingml/2006/table">
            <a:tbl>
              <a:tblPr/>
              <a:tblGrid>
                <a:gridCol w="6704640"/>
                <a:gridCol w="495720"/>
                <a:gridCol w="864000"/>
                <a:gridCol w="864000"/>
              </a:tblGrid>
              <a:tr h="540720"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Достигнутые результаты  в 2025 году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Ед. изм.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План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Факт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40720">
                <a:tc>
                  <a:txBody>
                    <a:bodyPr lIns="37800" rIns="37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1. Доходы  бюджета Шатковского муниципального округа на душу населения 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тыс.руб.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65,7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65,9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9280">
                <a:tc>
                  <a:txBody>
                    <a:bodyPr lIns="37800" rIns="37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2. Доля расходов  бюджета Шатковского муниципального округа, формируемых в рамках муниципальных программ, в общем объеме расходов  бюджета 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%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82,2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75,3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40720">
                <a:tc>
                  <a:txBody>
                    <a:bodyPr lIns="37800" rIns="37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3. Удельный вес муниципального долга по отношению к доходам бюджета муниципального округа без учета безвозмездных поступлений из областного бюджета 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%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&lt;</a:t>
                      </a: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40</a:t>
                      </a:r>
                      <a:r>
                        <a:rPr lang="en-US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%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&lt;</a:t>
                      </a: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40</a:t>
                      </a:r>
                      <a:r>
                        <a:rPr lang="en-US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%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6400">
                <a:tc>
                  <a:txBody>
                    <a:bodyPr lIns="37800" rIns="37800" anchor="t">
                      <a:noAutofit/>
                    </a:bodyPr>
                    <a:p>
                      <a:pPr algn="just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4. Прирост налоговых поступлений  бюджета Шатковского муниципального округа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%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Не менее 5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20,8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25800">
                <a:tc>
                  <a:txBody>
                    <a:bodyPr lIns="37800" rIns="37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5. </a:t>
                      </a: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Tahoma"/>
                        </a:rPr>
                        <a:t>Доля расходов на обслуживание муниципального долга в общем объеме расходов бюджета муниципального округа без учета субвенций из областного бюджета 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%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не более 5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0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55640">
                <a:tc>
                  <a:txBody>
                    <a:bodyPr lIns="37800" rIns="37800" anchor="t">
                      <a:noAutofit/>
                    </a:bodyPr>
                    <a:p>
                      <a:pPr algn="just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6. </a:t>
                      </a: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Превышение кассовых выплат над показателями сводной бюджетной росписи бюджета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%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0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0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40720">
                <a:tc>
                  <a:txBody>
                    <a:bodyPr lIns="37800" rIns="37800" anchor="t">
                      <a:noAutofit/>
                    </a:bodyPr>
                    <a:p>
                      <a:pPr algn="just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7.</a:t>
                      </a: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Tahoma"/>
                        </a:rPr>
                        <a:t>Объем невыполненных бюджетных обязательств (просроченная кредиторская задолженность бюджета Шатковского муниципального округа Нижегородской области) 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тыс.руб.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0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0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41440">
                <a:tc>
                  <a:txBody>
                    <a:bodyPr lIns="37800" rIns="37800" anchor="t">
                      <a:noAutofit/>
                    </a:bodyPr>
                    <a:p>
                      <a:pPr algn="just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8. </a:t>
                      </a: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Tahoma"/>
                        </a:rPr>
                        <a:t>Удельный вес расходов, осуществляемых с применением предварительного контроля за целевым использованием бюджетных средств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%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100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Скругленный прямоугольник 1"/>
          <p:cNvSpPr/>
          <p:nvPr/>
        </p:nvSpPr>
        <p:spPr>
          <a:xfrm>
            <a:off x="152280" y="152280"/>
            <a:ext cx="8834400" cy="9097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plastic"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Муниципальная программа «Управление муниципальными финансами Шатковского муниципального округа Нижегородской области»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61" name="Таблица 2"/>
          <p:cNvGraphicFramePr/>
          <p:nvPr/>
        </p:nvGraphicFramePr>
        <p:xfrm>
          <a:off x="467640" y="1340640"/>
          <a:ext cx="8305200" cy="5037120"/>
        </p:xfrm>
        <a:graphic>
          <a:graphicData uri="http://schemas.openxmlformats.org/drawingml/2006/table">
            <a:tbl>
              <a:tblPr/>
              <a:tblGrid>
                <a:gridCol w="8305560"/>
              </a:tblGrid>
              <a:tr h="63144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0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Наиболее значимые итоги реализации программы:</a:t>
                      </a:r>
                      <a:endParaRPr lang="ru-RU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68184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Формирование и реализация программного бюджета на трехлетний период</a:t>
                      </a: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63144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Проведение мероприятий по оптимизации структуры государственного долга</a:t>
                      </a: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681840">
                <a:tc>
                  <a:txBody>
                    <a:bodyPr anchor="t">
                      <a:noAutofit/>
                    </a:bodyPr>
                    <a:p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68184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Проведение оценки результатов, достигнутых муниципальными образованиями в сфере повышения эффективности бюджетных расходов</a:t>
                      </a: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63144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Формирование информационного сборника «Бюджет для граждан»</a:t>
                      </a: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63144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Повышение открытости бюджетных данных </a:t>
                      </a: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Скругленный прямоугольник 1"/>
          <p:cNvSpPr/>
          <p:nvPr/>
        </p:nvSpPr>
        <p:spPr>
          <a:xfrm>
            <a:off x="152280" y="116640"/>
            <a:ext cx="8834400" cy="7873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plastic"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Муниципальная программа "Развитие малого и среднего предпринимательства  в Шатковском муниципальном округе Нижегородской области"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" name="Прямоугольник 2"/>
          <p:cNvSpPr/>
          <p:nvPr/>
        </p:nvSpPr>
        <p:spPr>
          <a:xfrm>
            <a:off x="152280" y="908640"/>
            <a:ext cx="883440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just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Цель программы - создание и обеспечение благоприятных условий развития и повышения конкурентоспособности малого и среднего предпринимательства Шатковского муниципального округа Нижегородской области, включая торговлю, повышение их роли в социально-экономическом развитии Шатковского муниципального округа Нижегородской области 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" name="Скругленный прямоугольник 3"/>
          <p:cNvSpPr/>
          <p:nvPr/>
        </p:nvSpPr>
        <p:spPr>
          <a:xfrm>
            <a:off x="542880" y="2700000"/>
            <a:ext cx="3595680" cy="34830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  <a:scene3d>
            <a:camera prst="orthographic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Подпрограмма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«Поддержка предпринимательства в Шатковском муниципальном округе»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План-700,0 тыс.руб.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Факт-700,0 тыс.руб.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65" name="Picture 59" descr="https://avatars.mds.yandex.net/i?id=3d89a8542ec1fb14d774bec92e3f8c9a26e3fb5a-7043984-images-thumbs&amp;n=13"/>
          <p:cNvPicPr/>
          <p:nvPr/>
        </p:nvPicPr>
        <p:blipFill>
          <a:blip r:embed="rId1"/>
          <a:stretch/>
        </p:blipFill>
        <p:spPr>
          <a:xfrm>
            <a:off x="4572000" y="2216880"/>
            <a:ext cx="4099680" cy="420372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Скругленный прямоугольник 1"/>
          <p:cNvSpPr/>
          <p:nvPr/>
        </p:nvSpPr>
        <p:spPr>
          <a:xfrm>
            <a:off x="152280" y="152280"/>
            <a:ext cx="8834400" cy="9097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076B4"/>
            </a:solidFill>
            <a:round/>
          </a:ln>
          <a:scene3d>
            <a:camera prst="orthographicFront"/>
            <a:lightRig dir="t" rig="threePt"/>
          </a:scene3d>
          <a:sp3d prstMaterial="plastic"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Муниципальная программа «Обеспечение общественного порядка и противодействие преступности в Шатковском муниципальном округе Нижегородской области»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7" name="Прямоугольник 2"/>
          <p:cNvSpPr/>
          <p:nvPr/>
        </p:nvSpPr>
        <p:spPr>
          <a:xfrm>
            <a:off x="307800" y="1066680"/>
            <a:ext cx="866340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68" name="Таблица 4"/>
          <p:cNvGraphicFramePr/>
          <p:nvPr/>
        </p:nvGraphicFramePr>
        <p:xfrm>
          <a:off x="3566520" y="1532520"/>
          <a:ext cx="5060880" cy="1834200"/>
        </p:xfrm>
        <a:graphic>
          <a:graphicData uri="http://schemas.openxmlformats.org/drawingml/2006/table">
            <a:tbl>
              <a:tblPr/>
              <a:tblGrid>
                <a:gridCol w="3053160"/>
                <a:gridCol w="587520"/>
                <a:gridCol w="777960"/>
                <a:gridCol w="642600"/>
              </a:tblGrid>
              <a:tr h="345960"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Наименование показателя индикатора/непосредственного результата 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BCBCBC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CBCBC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Ед. изм.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CBCBC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План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CBCBC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Факт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BCBCBC"/>
                      </a:solidFill>
                      <a:prstDash val="solid"/>
                    </a:lnR>
                    <a:lnT w="12240">
                      <a:solidFill>
                        <a:srgbClr val="BCBCBC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42080"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Увеличение общего количества населения, охваченного профилактической работой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BCBCBC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%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7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77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BCBCBC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7560"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Microsoft YaHei"/>
                        </a:rPr>
                        <a:t>Обеспечение исправности работы оконечных устройств оповещения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BCBCBC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%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100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100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BCBCBC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7560"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Снижение общего количества преступлений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BCBCBC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%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99,8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99,8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BCBCBC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69" name="Скругленный прямоугольник 6"/>
          <p:cNvSpPr/>
          <p:nvPr/>
        </p:nvSpPr>
        <p:spPr>
          <a:xfrm>
            <a:off x="245520" y="1623960"/>
            <a:ext cx="2993760" cy="467532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noFill/>
          </a:ln>
          <a:scene3d>
            <a:camera prst="orthographic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ru-RU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Подпрограмма 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«Построение, внедрение и развитие АПК «Безопасный город» в Шатковском муниципальном округе »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План-881,2 тыс.руб.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2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Факт- 858,1 тыс.руб.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70" name=""/>
          <p:cNvPicPr/>
          <p:nvPr/>
        </p:nvPicPr>
        <p:blipFill>
          <a:blip r:embed="rId1"/>
          <a:stretch/>
        </p:blipFill>
        <p:spPr>
          <a:xfrm>
            <a:off x="3600000" y="3600000"/>
            <a:ext cx="5218560" cy="3058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Скругленный прямоугольник 1"/>
          <p:cNvSpPr/>
          <p:nvPr/>
        </p:nvSpPr>
        <p:spPr>
          <a:xfrm>
            <a:off x="152280" y="152280"/>
            <a:ext cx="8834400" cy="9097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plastic"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Муниципальная программа «Развитие физической культуры и спорта в Шатковском муниципальном округе Нижегородской области»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" name="Прямоугольник 2"/>
          <p:cNvSpPr/>
          <p:nvPr/>
        </p:nvSpPr>
        <p:spPr>
          <a:xfrm>
            <a:off x="251640" y="1196640"/>
            <a:ext cx="863640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9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Цель программы - </a:t>
            </a:r>
            <a:r>
              <a:rPr lang="ru-RU" sz="9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Arial"/>
              </a:rPr>
              <a:t>Реализация государственной политики в области физической культуры и спорта: популяризация среди населения  здорового образа жизни, занятий  массовым и профессиональным спортом и повышение конкурентоспособности спортивных команд и спортсменов на соревнованиях различного уровня, создание оптимальных условий в системе дополнительного образования  сферы физической культуры и спорта для гармоничного развития личности человека,  обеспечение возможности гражданам систематически заниматься физической культурой и спортом.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" name="Скругленный прямоугольник 5"/>
          <p:cNvSpPr/>
          <p:nvPr/>
        </p:nvSpPr>
        <p:spPr>
          <a:xfrm>
            <a:off x="4670280" y="1781640"/>
            <a:ext cx="3955680" cy="142236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noFill/>
          </a:ln>
          <a:scene3d>
            <a:camera prst="orthographic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lang="ru-RU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Подпрограмма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«Развитие физической культуры и массового спорта»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План – 670,0 тыс.руб.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Факт – 670,0 тыс.руб.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74" name="Таблица 6"/>
          <p:cNvGraphicFramePr/>
          <p:nvPr/>
        </p:nvGraphicFramePr>
        <p:xfrm>
          <a:off x="251640" y="4365000"/>
          <a:ext cx="4175280" cy="2943360"/>
        </p:xfrm>
        <a:graphic>
          <a:graphicData uri="http://schemas.openxmlformats.org/drawingml/2006/table">
            <a:tbl>
              <a:tblPr/>
              <a:tblGrid>
                <a:gridCol w="2605680"/>
                <a:gridCol w="501480"/>
                <a:gridCol w="537480"/>
                <a:gridCol w="531000"/>
              </a:tblGrid>
              <a:tr h="669600"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Наименование показателя индикатора/непосредственного результата 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BCBCBC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CBCBC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Ед. изм.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CBCBC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План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CBCBC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Факт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BCBCBC"/>
                      </a:solidFill>
                      <a:prstDash val="solid"/>
                    </a:lnR>
                    <a:lnT w="12240">
                      <a:solidFill>
                        <a:srgbClr val="BCBCBC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076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Arial"/>
                        </a:rPr>
                        <a:t>Доля граждан, систематически занимающихся физической культурой и спортом (в общей численности граждан, не имеющих противопоказаний и ограничений для занятий физической культуры и спортом)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BCBCBC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%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44,5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53,5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BCBCBC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26612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Наличие спортивных сооружений объекта спорта (залы, футбольное поле, ледовая арена, бассейны и пр.) обеспеченных спортивных инвентарем/ единицами технологического оборудования/ транспорта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BCBCBC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pos="0" algn="l"/>
                        </a:tabLst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ед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pos="0" algn="l"/>
                        </a:tabLst>
                      </a:pP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82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82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BCBCBC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CBCBC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75" name="Скругленный прямоугольник 19"/>
          <p:cNvSpPr/>
          <p:nvPr/>
        </p:nvSpPr>
        <p:spPr>
          <a:xfrm>
            <a:off x="4682880" y="3600000"/>
            <a:ext cx="3955680" cy="142236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noFill/>
          </a:ln>
          <a:scene3d>
            <a:camera prst="orthographic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lang="ru-RU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Подпрограмма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«Развитие дополнительного образования в сфере физической культуры и спорта»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План – 85 182,6 тыс.руб.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Факт – 85 182,6 тыс.руб.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76" name="Рисунок 1"/>
          <p:cNvPicPr/>
          <p:nvPr/>
        </p:nvPicPr>
        <p:blipFill>
          <a:blip r:embed="rId1"/>
          <a:stretch/>
        </p:blipFill>
        <p:spPr>
          <a:xfrm>
            <a:off x="360000" y="1837080"/>
            <a:ext cx="3920760" cy="2526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Скругленный прямоугольник 1"/>
          <p:cNvSpPr/>
          <p:nvPr/>
        </p:nvSpPr>
        <p:spPr>
          <a:xfrm>
            <a:off x="152280" y="152280"/>
            <a:ext cx="8834400" cy="4525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plastic"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alibri"/>
              </a:rPr>
              <a:t>Проект инициативного бюджетирования «Вам решать!»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78" name="Picture 2" descr="https://storage.yandexcloud.net/vyksavkurse-files/1/vqdg5Gc_rmhQKGkVjBNLPLVEmo2psQs-.jpg"/>
          <p:cNvPicPr/>
          <p:nvPr/>
        </p:nvPicPr>
        <p:blipFill>
          <a:blip r:embed="rId1"/>
          <a:stretch/>
        </p:blipFill>
        <p:spPr>
          <a:xfrm>
            <a:off x="6728760" y="4282560"/>
            <a:ext cx="2155680" cy="143532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sp>
        <p:nvSpPr>
          <p:cNvPr id="379" name="Прямоугольник 5"/>
          <p:cNvSpPr/>
          <p:nvPr/>
        </p:nvSpPr>
        <p:spPr>
          <a:xfrm>
            <a:off x="7169760" y="764640"/>
            <a:ext cx="1263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тыс.рублей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80" name="Таблица 6"/>
          <p:cNvGraphicFramePr/>
          <p:nvPr/>
        </p:nvGraphicFramePr>
        <p:xfrm>
          <a:off x="404280" y="1268640"/>
          <a:ext cx="8457120" cy="2355840"/>
        </p:xfrm>
        <a:graphic>
          <a:graphicData uri="http://schemas.openxmlformats.org/drawingml/2006/table">
            <a:tbl>
              <a:tblPr/>
              <a:tblGrid>
                <a:gridCol w="2819160"/>
                <a:gridCol w="1904760"/>
                <a:gridCol w="2057400"/>
                <a:gridCol w="1676160"/>
              </a:tblGrid>
              <a:tr h="316800">
                <a:tc>
                  <a:txBody>
                    <a:bodyPr anchor="ctr">
                      <a:noAutofit/>
                    </a:bodyPr>
                    <a:p>
                      <a:endParaRPr lang="ru-RU" sz="1600" b="1" u="none" strike="noStrike">
                        <a:solidFill>
                          <a:schemeClr val="dk1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План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Факт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% исполнения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5772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Объем финансирования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17 881,4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16 318,2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91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168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Областной бюджет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13 082,5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11 910,2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91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168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Муниципальный бюджет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4 670,3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4 357,5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93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168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Средства населения, средства спонсоров 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128,6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50,4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39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81" name="Picture 2" descr="U:\Токарева И.В\НОВЫЕ\фото после 3 Неверово.jpg"/>
          <p:cNvPicPr/>
          <p:nvPr/>
        </p:nvPicPr>
        <p:blipFill>
          <a:blip r:embed="rId2"/>
          <a:stretch/>
        </p:blipFill>
        <p:spPr>
          <a:xfrm>
            <a:off x="395640" y="3717000"/>
            <a:ext cx="2731680" cy="2947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2" name="Picture 4" descr="http://lukgazeta.ru/wp-content/uploads/2024/11/1548978.jpg"/>
          <p:cNvPicPr/>
          <p:nvPr/>
        </p:nvPicPr>
        <p:blipFill>
          <a:blip r:embed="rId3"/>
          <a:stretch/>
        </p:blipFill>
        <p:spPr>
          <a:xfrm>
            <a:off x="3420000" y="3704400"/>
            <a:ext cx="3019680" cy="2972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Скругленный прямоугольник 1"/>
          <p:cNvSpPr/>
          <p:nvPr/>
        </p:nvSpPr>
        <p:spPr>
          <a:xfrm>
            <a:off x="152280" y="152280"/>
            <a:ext cx="8834400" cy="4525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plastic"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Муниципальный долг Шатковского муниципального округа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4" name="Прямоугольник 2"/>
          <p:cNvSpPr/>
          <p:nvPr/>
        </p:nvSpPr>
        <p:spPr>
          <a:xfrm>
            <a:off x="7314120" y="692640"/>
            <a:ext cx="1262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тыс.рублей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85" name="Таблица 3"/>
          <p:cNvGraphicFramePr/>
          <p:nvPr/>
        </p:nvGraphicFramePr>
        <p:xfrm>
          <a:off x="638640" y="1268640"/>
          <a:ext cx="7928640" cy="1140480"/>
        </p:xfrm>
        <a:graphic>
          <a:graphicData uri="http://schemas.openxmlformats.org/drawingml/2006/table">
            <a:tbl>
              <a:tblPr/>
              <a:tblGrid>
                <a:gridCol w="2286000"/>
                <a:gridCol w="1562040"/>
                <a:gridCol w="1386000"/>
                <a:gridCol w="1157040"/>
                <a:gridCol w="1537920"/>
              </a:tblGrid>
              <a:tr h="566640">
                <a:tc>
                  <a:txBody>
                    <a:bodyPr lIns="8640" rIns="864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 </a:t>
                      </a: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8640" marR="8640" marT="45720" marB="457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Объем долга на 01.01.2025 г.</a:t>
                      </a: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 marT="45720" marB="457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Привлечено в 2025 году</a:t>
                      </a: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 marT="45720" marB="457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Погашено в 2025 году</a:t>
                      </a: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 marT="45720" marB="457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Объем долга на 01.01.2026г.</a:t>
                      </a: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 marT="45720" marB="457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00040">
                <a:tc>
                  <a:txBody>
                    <a:bodyPr lIns="8640" rIns="86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Бюджетный кредит</a:t>
                      </a: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 marT="45720" marB="457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0,0</a:t>
                      </a: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 marT="45720" marB="457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0,0</a:t>
                      </a: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 marT="45720" marB="457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0,0</a:t>
                      </a: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 marT="45720" marB="457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0,0</a:t>
                      </a: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 marT="45720" marB="457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86" name="Picture 2" descr="C:\Users\Budg1\Desktop\Бюджет для граждан\01221574f20693166a9470d2071bde2a.jpg"/>
          <p:cNvPicPr/>
          <p:nvPr/>
        </p:nvPicPr>
        <p:blipFill>
          <a:blip r:embed="rId1"/>
          <a:stretch/>
        </p:blipFill>
        <p:spPr>
          <a:xfrm>
            <a:off x="1800000" y="3060000"/>
            <a:ext cx="5218200" cy="3238200"/>
          </a:xfrm>
          <a:prstGeom prst="rect">
            <a:avLst/>
          </a:prstGeom>
          <a:noFill/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Скругленный прямоугольник 1"/>
          <p:cNvSpPr/>
          <p:nvPr/>
        </p:nvSpPr>
        <p:spPr>
          <a:xfrm>
            <a:off x="152280" y="152280"/>
            <a:ext cx="8834400" cy="4525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plastic"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Соблюдение требований бюджетного законодательства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88" name="Таблица 2"/>
          <p:cNvGraphicFramePr/>
          <p:nvPr/>
        </p:nvGraphicFramePr>
        <p:xfrm>
          <a:off x="228600" y="908640"/>
          <a:ext cx="8761680" cy="4775760"/>
        </p:xfrm>
        <a:graphic>
          <a:graphicData uri="http://schemas.openxmlformats.org/drawingml/2006/table">
            <a:tbl>
              <a:tblPr/>
              <a:tblGrid>
                <a:gridCol w="1752480"/>
                <a:gridCol w="1467720"/>
                <a:gridCol w="2036880"/>
                <a:gridCol w="1333080"/>
                <a:gridCol w="2171880"/>
              </a:tblGrid>
              <a:tr h="83808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effectLst/>
                          <a:uFillTx/>
                          <a:latin typeface="Calibri"/>
                        </a:rPr>
                        <a:t>Требование нормативного документа</a:t>
                      </a:r>
                      <a:endParaRPr lang="ru-RU" sz="13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effectLst/>
                          <a:uFillTx/>
                          <a:latin typeface="Calibri"/>
                        </a:rPr>
                        <a:t>Нормативный документ</a:t>
                      </a:r>
                      <a:endParaRPr lang="ru-RU" sz="13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effectLst/>
                          <a:uFillTx/>
                          <a:latin typeface="Calibri"/>
                        </a:rPr>
                        <a:t>Условие</a:t>
                      </a:r>
                      <a:endParaRPr lang="ru-RU" sz="13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effectLst/>
                          <a:uFillTx/>
                          <a:latin typeface="Calibri"/>
                        </a:rPr>
                        <a:t>Фактическое значение</a:t>
                      </a:r>
                      <a:endParaRPr lang="ru-RU" sz="13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effectLst/>
                          <a:uFillTx/>
                          <a:latin typeface="Calibri"/>
                        </a:rPr>
                        <a:t>Соответствие требованиям Бюджетного кодекса</a:t>
                      </a:r>
                      <a:endParaRPr lang="ru-RU" sz="13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42444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Предельный объем дефицита бюджета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Бюджетный кодекс РФ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Не должен превышать установленного Бюджетным кодексом предела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Не превышает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Соответствует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2444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Отношение текущих расходов к  доходам бюджета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Бюджетный кодекс РФ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Менее 100%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99,2%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Соответствует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444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Отношение расходов на обслуживание долга к общим расходам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Бюджетный кодекс РФ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Не должно превышать 15% расходов бюджета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0,0%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Соответствует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2444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Предельный объем государственного долга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Бюджетный кодекс РФ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Не должен превышать утвержденный объем доходов районного бюджета без учета утвержденного объема безвозмездных поступлений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Не превышает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Соответствует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1"/>
          <p:cNvSpPr/>
          <p:nvPr/>
        </p:nvSpPr>
        <p:spPr>
          <a:xfrm>
            <a:off x="611640" y="937080"/>
            <a:ext cx="8204400" cy="472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Управление финансов администрации Шатковского муниципального округа Нижегородской области представляет Вашему вниманию презентацию </a:t>
            </a:r>
            <a:r>
              <a:rPr lang="ru-RU" sz="1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«Бюджет для граждан»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с целью ознакомления с основными параметрами исполнения бюджета Шатковского муниципального округа за 2025 год, достигнутыми результатами использования бюджетных средств, в том числе в рамках реализации муниципальных программ и национальных проектов.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</a:t>
            </a:r>
            <a:r>
              <a:rPr lang="ru-RU" sz="1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«Бюджет для граждан»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содержит сведения об общих параметрах исполнения бюджета, раскрывает структуру доходов и расходов бюджета, поступления в бюджет в разрезе налоговых и неналоговых поступлений, объем поступлений от бюджетов других уровней.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Надеемся, что изложенная информация об исполнении бюджета округа за 2025 год Вам будет понятна и доступна.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 уважением, 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заместитель главы администрации, 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начальник управления финансов                                                                              О.И. Саразова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        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                                                                          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Скругленный прямоугольник 1"/>
          <p:cNvSpPr/>
          <p:nvPr/>
        </p:nvSpPr>
        <p:spPr>
          <a:xfrm>
            <a:off x="1371600" y="152280"/>
            <a:ext cx="7234200" cy="543960"/>
          </a:xfrm>
          <a:prstGeom prst="roundRect">
            <a:avLst>
              <a:gd name="adj" fmla="val 16667"/>
            </a:avLst>
          </a:prstGeom>
          <a:noFill/>
          <a:ln>
            <a:noFill/>
          </a:ln>
          <a:scene3d>
            <a:camera prst="orthographicFront"/>
            <a:lightRig dir="t" rig="threePt"/>
          </a:scene3d>
          <a:sp3d prstMaterial="plastic"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24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mes New Roman"/>
              </a:rPr>
              <a:t>О финансовом управлении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" name="Прямоугольник 3"/>
          <p:cNvSpPr/>
          <p:nvPr/>
        </p:nvSpPr>
        <p:spPr>
          <a:xfrm>
            <a:off x="4284000" y="781560"/>
            <a:ext cx="4567320" cy="277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Разработчиком презентации «Бюджет для граждан» является управление финансов администрации Шатковского муниципального округа Нижегородской области.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Основные задачи: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Составление проекта бюджета на очередной финансовый год и плановый период;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Организация исполнения бюджета;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Организация финансового контроля за исполнением бюджета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91" name="Таблица 4"/>
          <p:cNvGraphicFramePr/>
          <p:nvPr/>
        </p:nvGraphicFramePr>
        <p:xfrm>
          <a:off x="35640" y="3533400"/>
          <a:ext cx="9000360" cy="3496320"/>
        </p:xfrm>
        <a:graphic>
          <a:graphicData uri="http://schemas.openxmlformats.org/drawingml/2006/table">
            <a:tbl>
              <a:tblPr/>
              <a:tblGrid>
                <a:gridCol w="4345200"/>
                <a:gridCol w="4655520"/>
              </a:tblGrid>
              <a:tr h="370800">
                <a:tc gridSpan="2"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Контактная информация</a:t>
                      </a: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 lIns="90000" tIns="45000" rIns="90000" bIns="45000" anchor="t">
                      <a:noAutofit/>
                    </a:bodyPr>
                    <a:p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5000" marB="45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77200"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Заместитель главы администрации, начальник  управления финансов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Саразова Ольга Ивановна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280"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Адрес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607700, Нижегородская обл., р.п. Шатки, ул. Федеративная, 17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8240"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Телефон, факс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(83190) 4-11-81, (83190) 4-13-53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Адрес электронной почты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shtfin@mail.ru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1080"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Информационный ресурс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https://shatki.nobl.ru/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5920"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Режим работы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Пн-чт с  8-00 до 17-00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Пт —  с 8-00 до 16-00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Перерыв на обед с 11-45 до 13-00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Выходные дни – Сб</a:t>
                      </a: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.</a:t>
                      </a: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, Вс</a:t>
                      </a: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.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92" name="Picture 53" descr="https://sdo.sofadoma.ru/pluginfile.php/6848/course/overviewfiles/ekonom.jpg"/>
          <p:cNvPicPr/>
          <p:nvPr/>
        </p:nvPicPr>
        <p:blipFill>
          <a:blip r:embed="rId1"/>
          <a:stretch/>
        </p:blipFill>
        <p:spPr>
          <a:xfrm>
            <a:off x="149400" y="701640"/>
            <a:ext cx="3656160" cy="2799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Скругленный прямоугольник 1"/>
          <p:cNvSpPr/>
          <p:nvPr/>
        </p:nvSpPr>
        <p:spPr>
          <a:xfrm>
            <a:off x="533520" y="304920"/>
            <a:ext cx="8096400" cy="5364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plastic"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Введение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4" name="Picture 2" descr="https://avatars.dzeninfra.ru/get-zen_doc/3966998/pub_6068074de0a09f1423f5846e_60680752a77360009028b0c4/scale_1200"/>
          <p:cNvPicPr/>
          <p:nvPr/>
        </p:nvPicPr>
        <p:blipFill>
          <a:blip r:embed="rId1"/>
          <a:stretch/>
        </p:blipFill>
        <p:spPr>
          <a:xfrm>
            <a:off x="1905120" y="1219320"/>
            <a:ext cx="5634000" cy="205272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sp>
        <p:nvSpPr>
          <p:cNvPr id="145" name="Прямоугольник 9"/>
          <p:cNvSpPr/>
          <p:nvPr/>
        </p:nvSpPr>
        <p:spPr>
          <a:xfrm>
            <a:off x="380880" y="3200400"/>
            <a:ext cx="8377200" cy="2832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«</a:t>
            </a:r>
            <a:r>
              <a:rPr lang="ru-RU" sz="18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Бюджет для граждан» -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это упрощенная версия бюджета, облегчающая гражданам его понимание, объясняющая планы и действия администрации </a:t>
            </a:r>
            <a:r>
              <a:rPr lang="ru-RU" sz="18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Шатковского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муниципального округа на очередной финансовый  год, проекта решения об исполнении бюджета за отчетный финансовый год в доступной для широкого круга заинтересованных пользователей форме, разрабатываемая в целях ознакомления граждан с основными целями, задачами и приоритетными направлениями бюджетной политики, обоснованиями бюджетных расходов, планируемыми и достигнутыми результатами использования бюджетных ассигнований,  показывающая формы возможного взаимодействия по вопросам расходования общественных финансов.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Скругленный прямоугольник 2"/>
          <p:cNvSpPr/>
          <p:nvPr/>
        </p:nvSpPr>
        <p:spPr>
          <a:xfrm>
            <a:off x="304920" y="152280"/>
            <a:ext cx="8529840" cy="52884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plastic"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Основные понятия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Прямоугольник 3"/>
          <p:cNvSpPr/>
          <p:nvPr/>
        </p:nvSpPr>
        <p:spPr>
          <a:xfrm>
            <a:off x="304920" y="762120"/>
            <a:ext cx="8605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Бюджет - это 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8" name="Picture 2" descr="https://avatars.dzeninfra.ru/get-zen_doc/4303740/pub_607e873c2a579e6952916fdc_607e87d276a4ad027c8ea3fe/scale_1200"/>
          <p:cNvPicPr/>
          <p:nvPr/>
        </p:nvPicPr>
        <p:blipFill>
          <a:blip r:embed="rId1"/>
          <a:stretch/>
        </p:blipFill>
        <p:spPr>
          <a:xfrm>
            <a:off x="380880" y="1845000"/>
            <a:ext cx="802080" cy="755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9" name="Picture 6" descr="https://loveandmoney.ru/wp-content/uploads/2016/01/koschelek.jpg"/>
          <p:cNvPicPr/>
          <p:nvPr/>
        </p:nvPicPr>
        <p:blipFill>
          <a:blip r:embed="rId2"/>
          <a:stretch/>
        </p:blipFill>
        <p:spPr>
          <a:xfrm>
            <a:off x="220320" y="2895480"/>
            <a:ext cx="1070640" cy="88884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pic>
        <p:nvPicPr>
          <p:cNvPr id="150" name="Picture 4" descr="https://avatars.mds.yandex.net/i?id=090e380b8d822a91f03bc00bd867436a9b3cb29b-5888651-images-thumbs&amp;n=13"/>
          <p:cNvPicPr/>
          <p:nvPr/>
        </p:nvPicPr>
        <p:blipFill>
          <a:blip r:embed="rId3"/>
          <a:stretch/>
        </p:blipFill>
        <p:spPr>
          <a:xfrm>
            <a:off x="291960" y="4140720"/>
            <a:ext cx="1038600" cy="103608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sp>
        <p:nvSpPr>
          <p:cNvPr id="151" name="Прямоугольник 8"/>
          <p:cNvSpPr/>
          <p:nvPr/>
        </p:nvSpPr>
        <p:spPr>
          <a:xfrm>
            <a:off x="1523880" y="1962720"/>
            <a:ext cx="6929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Доходы бюджета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– поступающие в бюджет денежные средства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Прямоугольник 11"/>
          <p:cNvSpPr/>
          <p:nvPr/>
        </p:nvSpPr>
        <p:spPr>
          <a:xfrm>
            <a:off x="1523880" y="2895480"/>
            <a:ext cx="692964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Расходы бюджета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– выплачиваемые из бюджета денежные средства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Прямоугольник 10"/>
          <p:cNvSpPr/>
          <p:nvPr/>
        </p:nvSpPr>
        <p:spPr>
          <a:xfrm>
            <a:off x="1523880" y="3890520"/>
            <a:ext cx="6859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1800" b="0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Дефицит бюджета </a:t>
            </a: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– превышение расходов бюджета над его доходами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Прямоугольник 12"/>
          <p:cNvSpPr/>
          <p:nvPr/>
        </p:nvSpPr>
        <p:spPr>
          <a:xfrm>
            <a:off x="1523880" y="4762440"/>
            <a:ext cx="7386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1800" b="0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Профицит бюджета </a:t>
            </a: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– превышение доходов над его расходами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Прямоугольник 13"/>
          <p:cNvSpPr/>
          <p:nvPr/>
        </p:nvSpPr>
        <p:spPr>
          <a:xfrm>
            <a:off x="539640" y="5733360"/>
            <a:ext cx="82044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Обязательное требование, предъявляемое к составлению и утверждению бюджета – это его </a:t>
            </a:r>
            <a:r>
              <a:rPr lang="ru-RU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сбалансированность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Скругленный прямоугольник 2"/>
          <p:cNvSpPr/>
          <p:nvPr/>
        </p:nvSpPr>
        <p:spPr>
          <a:xfrm>
            <a:off x="304920" y="152280"/>
            <a:ext cx="8529840" cy="52884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plastic"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Основные понятия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Прямоугольник 3"/>
          <p:cNvSpPr/>
          <p:nvPr/>
        </p:nvSpPr>
        <p:spPr>
          <a:xfrm>
            <a:off x="395640" y="836640"/>
            <a:ext cx="8276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Межбюджетные отношения -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58" name="Diagram1"/>
          <p:cNvGraphicFramePr/>
          <p:nvPr>
            <p:extLst>
              <p:ext uri="{D42A27DB-BD31-4B8C-83A1-F6EECF244321}">
                <p14:modId xmlns:p14="http://schemas.microsoft.com/office/powerpoint/2010/main" val="1704826412"/>
              </p:ext>
            </p:extLst>
          </p:nvPr>
        </p:nvGraphicFramePr>
        <p:xfrm>
          <a:off x="467640" y="2057400"/>
          <a:ext cx="8204400" cy="428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Скругленный прямоугольник 1"/>
          <p:cNvSpPr/>
          <p:nvPr/>
        </p:nvSpPr>
        <p:spPr>
          <a:xfrm>
            <a:off x="1066680" y="225720"/>
            <a:ext cx="7605000" cy="5364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Стадии бюджетного процесса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0" name="Группа 2"/>
          <p:cNvGrpSpPr/>
          <p:nvPr/>
        </p:nvGrpSpPr>
        <p:grpSpPr>
          <a:xfrm>
            <a:off x="1371600" y="1219320"/>
            <a:ext cx="6100920" cy="4675320"/>
            <a:chOff x="1371600" y="1219320"/>
            <a:chExt cx="6100920" cy="4675320"/>
          </a:xfrm>
        </p:grpSpPr>
        <p:sp>
          <p:nvSpPr>
            <p:cNvPr id="161" name="Полилиния 3"/>
            <p:cNvSpPr/>
            <p:nvPr/>
          </p:nvSpPr>
          <p:spPr>
            <a:xfrm>
              <a:off x="1371600" y="1219320"/>
              <a:ext cx="4689720" cy="838440"/>
            </a:xfrm>
            <a:custGeom>
              <a:avLst/>
              <a:gdLst>
                <a:gd name="textAreaLeft" fmla="*/ 0 w 4689720"/>
                <a:gd name="textAreaRight" fmla="*/ 4694400 w 4689720"/>
                <a:gd name="textAreaTop" fmla="*/ 0 h 838440"/>
                <a:gd name="textAreaBottom" fmla="*/ 843120 h 838440"/>
                <a:gd name="GluePoint1X" fmla="*/ 0 w 4693920"/>
                <a:gd name="GluePoint1Y" fmla="*/ 73152 h 731520"/>
                <a:gd name="GluePoint2X" fmla="*/ 73152 w 4693920"/>
                <a:gd name="GluePoint2Y" fmla="*/ 0 h 731520"/>
                <a:gd name="GluePoint3X" fmla="*/ 4620768 w 4693920"/>
                <a:gd name="GluePoint3Y" fmla="*/ 0 h 731520"/>
                <a:gd name="GluePoint4X" fmla="*/ 4693920 w 4693920"/>
                <a:gd name="GluePoint4Y" fmla="*/ 73152 h 731520"/>
                <a:gd name="GluePoint5X" fmla="*/ 4693920 w 4693920"/>
                <a:gd name="GluePoint5Y" fmla="*/ 658368 h 731520"/>
                <a:gd name="GluePoint6X" fmla="*/ 4620768 w 4693920"/>
                <a:gd name="GluePoint6Y" fmla="*/ 731520 h 731520"/>
                <a:gd name="GluePoint7X" fmla="*/ 73152 w 4693920"/>
                <a:gd name="GluePoint7Y" fmla="*/ 731520 h 731520"/>
                <a:gd name="GluePoint8X" fmla="*/ 0 w 4693920"/>
                <a:gd name="GluePoint8Y" fmla="*/ 658368 h 731520"/>
                <a:gd name="GluePoint9X" fmla="*/ 0 w 4693920"/>
                <a:gd name="GluePoint9Y" fmla="*/ 73152 h 7315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4693920" h="731520">
                  <a:moveTo>
                    <a:pt x="0" y="73152"/>
                  </a:moveTo>
                  <a:cubicBezTo>
                    <a:pt x="0" y="32751"/>
                    <a:pt x="32751" y="0"/>
                    <a:pt x="73152" y="0"/>
                  </a:cubicBezTo>
                  <a:lnTo>
                    <a:pt x="4620768" y="0"/>
                  </a:lnTo>
                  <a:cubicBezTo>
                    <a:pt x="4661169" y="0"/>
                    <a:pt x="4693920" y="32751"/>
                    <a:pt x="4693920" y="73152"/>
                  </a:cubicBezTo>
                  <a:lnTo>
                    <a:pt x="4693920" y="658368"/>
                  </a:lnTo>
                  <a:cubicBezTo>
                    <a:pt x="4693920" y="698769"/>
                    <a:pt x="4661169" y="731520"/>
                    <a:pt x="4620768" y="731520"/>
                  </a:cubicBezTo>
                  <a:lnTo>
                    <a:pt x="73152" y="731520"/>
                  </a:lnTo>
                  <a:cubicBezTo>
                    <a:pt x="32751" y="731520"/>
                    <a:pt x="0" y="698769"/>
                    <a:pt x="0" y="658368"/>
                  </a:cubicBezTo>
                  <a:lnTo>
                    <a:pt x="0" y="7315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A9A9A9"/>
              </a:solidFill>
              <a:round/>
            </a:ln>
            <a:scene3d>
              <a:camera prst="orthographicFront"/>
              <a:lightRig dir="t" rig="threePt"/>
            </a:scene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3960" tIns="93960" rIns="925920" bIns="93960" anchor="ctr">
              <a:noAutofit/>
            </a:bodyPr>
            <a:p>
              <a:pPr algn="ctr" defTabSz="844560">
                <a:lnSpc>
                  <a:spcPct val="90000"/>
                </a:lnSpc>
                <a:spcAft>
                  <a:spcPts val="629"/>
                </a:spcAft>
              </a:pPr>
              <a:r>
                <a:rPr lang="ru-RU" sz="18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Составление проекта бюджета</a:t>
              </a:r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" name="Полилиния 4"/>
            <p:cNvSpPr/>
            <p:nvPr/>
          </p:nvSpPr>
          <p:spPr>
            <a:xfrm>
              <a:off x="1722600" y="2178000"/>
              <a:ext cx="4689720" cy="838440"/>
            </a:xfrm>
            <a:custGeom>
              <a:avLst/>
              <a:gdLst>
                <a:gd name="textAreaLeft" fmla="*/ 0 w 4689720"/>
                <a:gd name="textAreaRight" fmla="*/ 4694400 w 4689720"/>
                <a:gd name="textAreaTop" fmla="*/ 0 h 838440"/>
                <a:gd name="textAreaBottom" fmla="*/ 843120 h 838440"/>
                <a:gd name="GluePoint1X" fmla="*/ 0 w 4693920"/>
                <a:gd name="GluePoint1Y" fmla="*/ 73152 h 731520"/>
                <a:gd name="GluePoint2X" fmla="*/ 73152 w 4693920"/>
                <a:gd name="GluePoint2Y" fmla="*/ 0 h 731520"/>
                <a:gd name="GluePoint3X" fmla="*/ 4620768 w 4693920"/>
                <a:gd name="GluePoint3Y" fmla="*/ 0 h 731520"/>
                <a:gd name="GluePoint4X" fmla="*/ 4693920 w 4693920"/>
                <a:gd name="GluePoint4Y" fmla="*/ 73152 h 731520"/>
                <a:gd name="GluePoint5X" fmla="*/ 4693920 w 4693920"/>
                <a:gd name="GluePoint5Y" fmla="*/ 658368 h 731520"/>
                <a:gd name="GluePoint6X" fmla="*/ 4620768 w 4693920"/>
                <a:gd name="GluePoint6Y" fmla="*/ 731520 h 731520"/>
                <a:gd name="GluePoint7X" fmla="*/ 73152 w 4693920"/>
                <a:gd name="GluePoint7Y" fmla="*/ 731520 h 731520"/>
                <a:gd name="GluePoint8X" fmla="*/ 0 w 4693920"/>
                <a:gd name="GluePoint8Y" fmla="*/ 658368 h 731520"/>
                <a:gd name="GluePoint9X" fmla="*/ 0 w 4693920"/>
                <a:gd name="GluePoint9Y" fmla="*/ 73152 h 7315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4693920" h="731520">
                  <a:moveTo>
                    <a:pt x="0" y="73152"/>
                  </a:moveTo>
                  <a:cubicBezTo>
                    <a:pt x="0" y="32751"/>
                    <a:pt x="32751" y="0"/>
                    <a:pt x="73152" y="0"/>
                  </a:cubicBezTo>
                  <a:lnTo>
                    <a:pt x="4620768" y="0"/>
                  </a:lnTo>
                  <a:cubicBezTo>
                    <a:pt x="4661169" y="0"/>
                    <a:pt x="4693920" y="32751"/>
                    <a:pt x="4693920" y="73152"/>
                  </a:cubicBezTo>
                  <a:lnTo>
                    <a:pt x="4693920" y="658368"/>
                  </a:lnTo>
                  <a:cubicBezTo>
                    <a:pt x="4693920" y="698769"/>
                    <a:pt x="4661169" y="731520"/>
                    <a:pt x="4620768" y="731520"/>
                  </a:cubicBezTo>
                  <a:lnTo>
                    <a:pt x="73152" y="731520"/>
                  </a:lnTo>
                  <a:cubicBezTo>
                    <a:pt x="32751" y="731520"/>
                    <a:pt x="0" y="698769"/>
                    <a:pt x="0" y="658368"/>
                  </a:cubicBezTo>
                  <a:lnTo>
                    <a:pt x="0" y="7315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A9A9A9"/>
              </a:solidFill>
              <a:round/>
            </a:ln>
            <a:scene3d>
              <a:camera prst="orthographicFront"/>
              <a:lightRig dir="t" rig="threePt"/>
            </a:scene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0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/>
          </p:style>
          <p:txBody>
            <a:bodyPr lIns="93960" tIns="93960" rIns="919800" bIns="93960" anchor="ctr">
              <a:noAutofit/>
            </a:bodyPr>
            <a:p>
              <a:pPr defTabSz="844560">
                <a:lnSpc>
                  <a:spcPct val="90000"/>
                </a:lnSpc>
                <a:spcAft>
                  <a:spcPts val="629"/>
                </a:spcAft>
              </a:pPr>
              <a:r>
                <a:rPr lang="ru-RU" sz="18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Рассмотрение проекта бюджета</a:t>
              </a:r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" name="Полилиния 5"/>
            <p:cNvSpPr/>
            <p:nvPr/>
          </p:nvSpPr>
          <p:spPr>
            <a:xfrm>
              <a:off x="2073240" y="3138480"/>
              <a:ext cx="4687920" cy="836640"/>
            </a:xfrm>
            <a:custGeom>
              <a:avLst/>
              <a:gdLst>
                <a:gd name="textAreaLeft" fmla="*/ 0 w 4687920"/>
                <a:gd name="textAreaRight" fmla="*/ 4692600 w 4687920"/>
                <a:gd name="textAreaTop" fmla="*/ 0 h 836640"/>
                <a:gd name="textAreaBottom" fmla="*/ 841320 h 836640"/>
                <a:gd name="GluePoint1X" fmla="*/ 0 w 4693920"/>
                <a:gd name="GluePoint1Y" fmla="*/ 73152 h 731520"/>
                <a:gd name="GluePoint2X" fmla="*/ 73152 w 4693920"/>
                <a:gd name="GluePoint2Y" fmla="*/ 0 h 731520"/>
                <a:gd name="GluePoint3X" fmla="*/ 4620768 w 4693920"/>
                <a:gd name="GluePoint3Y" fmla="*/ 0 h 731520"/>
                <a:gd name="GluePoint4X" fmla="*/ 4693920 w 4693920"/>
                <a:gd name="GluePoint4Y" fmla="*/ 73152 h 731520"/>
                <a:gd name="GluePoint5X" fmla="*/ 4693920 w 4693920"/>
                <a:gd name="GluePoint5Y" fmla="*/ 658368 h 731520"/>
                <a:gd name="GluePoint6X" fmla="*/ 4620768 w 4693920"/>
                <a:gd name="GluePoint6Y" fmla="*/ 731520 h 731520"/>
                <a:gd name="GluePoint7X" fmla="*/ 73152 w 4693920"/>
                <a:gd name="GluePoint7Y" fmla="*/ 731520 h 731520"/>
                <a:gd name="GluePoint8X" fmla="*/ 0 w 4693920"/>
                <a:gd name="GluePoint8Y" fmla="*/ 658368 h 731520"/>
                <a:gd name="GluePoint9X" fmla="*/ 0 w 4693920"/>
                <a:gd name="GluePoint9Y" fmla="*/ 73152 h 7315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4693920" h="731520">
                  <a:moveTo>
                    <a:pt x="0" y="73152"/>
                  </a:moveTo>
                  <a:cubicBezTo>
                    <a:pt x="0" y="32751"/>
                    <a:pt x="32751" y="0"/>
                    <a:pt x="73152" y="0"/>
                  </a:cubicBezTo>
                  <a:lnTo>
                    <a:pt x="4620768" y="0"/>
                  </a:lnTo>
                  <a:cubicBezTo>
                    <a:pt x="4661169" y="0"/>
                    <a:pt x="4693920" y="32751"/>
                    <a:pt x="4693920" y="73152"/>
                  </a:cubicBezTo>
                  <a:lnTo>
                    <a:pt x="4693920" y="658368"/>
                  </a:lnTo>
                  <a:cubicBezTo>
                    <a:pt x="4693920" y="698769"/>
                    <a:pt x="4661169" y="731520"/>
                    <a:pt x="4620768" y="731520"/>
                  </a:cubicBezTo>
                  <a:lnTo>
                    <a:pt x="73152" y="731520"/>
                  </a:lnTo>
                  <a:cubicBezTo>
                    <a:pt x="32751" y="731520"/>
                    <a:pt x="0" y="698769"/>
                    <a:pt x="0" y="658368"/>
                  </a:cubicBezTo>
                  <a:lnTo>
                    <a:pt x="0" y="7315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A9A9A9"/>
              </a:solidFill>
              <a:round/>
            </a:ln>
            <a:scene3d>
              <a:camera prst="orthographicFront"/>
              <a:lightRig dir="t" rig="threePt"/>
            </a:scene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/>
          </p:style>
          <p:txBody>
            <a:bodyPr lIns="93960" tIns="93960" rIns="919800" bIns="93960" anchor="ctr">
              <a:noAutofit/>
            </a:bodyPr>
            <a:p>
              <a:pPr defTabSz="844560">
                <a:lnSpc>
                  <a:spcPct val="90000"/>
                </a:lnSpc>
                <a:spcAft>
                  <a:spcPts val="629"/>
                </a:spcAft>
              </a:pPr>
              <a:r>
                <a:rPr lang="ru-RU" sz="18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Утверждение бюджета</a:t>
              </a:r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" name="Полилиния 6"/>
            <p:cNvSpPr/>
            <p:nvPr/>
          </p:nvSpPr>
          <p:spPr>
            <a:xfrm>
              <a:off x="2422440" y="4097160"/>
              <a:ext cx="4689720" cy="838440"/>
            </a:xfrm>
            <a:custGeom>
              <a:avLst/>
              <a:gdLst>
                <a:gd name="textAreaLeft" fmla="*/ 0 w 4689720"/>
                <a:gd name="textAreaRight" fmla="*/ 4694400 w 4689720"/>
                <a:gd name="textAreaTop" fmla="*/ 0 h 838440"/>
                <a:gd name="textAreaBottom" fmla="*/ 843120 h 838440"/>
                <a:gd name="GluePoint1X" fmla="*/ 0 w 4693920"/>
                <a:gd name="GluePoint1Y" fmla="*/ 73152 h 731520"/>
                <a:gd name="GluePoint2X" fmla="*/ 73152 w 4693920"/>
                <a:gd name="GluePoint2Y" fmla="*/ 0 h 731520"/>
                <a:gd name="GluePoint3X" fmla="*/ 4620768 w 4693920"/>
                <a:gd name="GluePoint3Y" fmla="*/ 0 h 731520"/>
                <a:gd name="GluePoint4X" fmla="*/ 4693920 w 4693920"/>
                <a:gd name="GluePoint4Y" fmla="*/ 73152 h 731520"/>
                <a:gd name="GluePoint5X" fmla="*/ 4693920 w 4693920"/>
                <a:gd name="GluePoint5Y" fmla="*/ 658368 h 731520"/>
                <a:gd name="GluePoint6X" fmla="*/ 4620768 w 4693920"/>
                <a:gd name="GluePoint6Y" fmla="*/ 731520 h 731520"/>
                <a:gd name="GluePoint7X" fmla="*/ 73152 w 4693920"/>
                <a:gd name="GluePoint7Y" fmla="*/ 731520 h 731520"/>
                <a:gd name="GluePoint8X" fmla="*/ 0 w 4693920"/>
                <a:gd name="GluePoint8Y" fmla="*/ 658368 h 731520"/>
                <a:gd name="GluePoint9X" fmla="*/ 0 w 4693920"/>
                <a:gd name="GluePoint9Y" fmla="*/ 73152 h 7315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4693920" h="731520">
                  <a:moveTo>
                    <a:pt x="0" y="73152"/>
                  </a:moveTo>
                  <a:cubicBezTo>
                    <a:pt x="0" y="32751"/>
                    <a:pt x="32751" y="0"/>
                    <a:pt x="73152" y="0"/>
                  </a:cubicBezTo>
                  <a:lnTo>
                    <a:pt x="4620768" y="0"/>
                  </a:lnTo>
                  <a:cubicBezTo>
                    <a:pt x="4661169" y="0"/>
                    <a:pt x="4693920" y="32751"/>
                    <a:pt x="4693920" y="73152"/>
                  </a:cubicBezTo>
                  <a:lnTo>
                    <a:pt x="4693920" y="658368"/>
                  </a:lnTo>
                  <a:cubicBezTo>
                    <a:pt x="4693920" y="698769"/>
                    <a:pt x="4661169" y="731520"/>
                    <a:pt x="4620768" y="731520"/>
                  </a:cubicBezTo>
                  <a:lnTo>
                    <a:pt x="73152" y="731520"/>
                  </a:lnTo>
                  <a:cubicBezTo>
                    <a:pt x="32751" y="731520"/>
                    <a:pt x="0" y="698769"/>
                    <a:pt x="0" y="658368"/>
                  </a:cubicBezTo>
                  <a:lnTo>
                    <a:pt x="0" y="7315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A9A9A9"/>
              </a:solidFill>
              <a:round/>
            </a:ln>
            <a:scene3d>
              <a:camera prst="orthographicFront"/>
              <a:lightRig dir="t" rig="threePt"/>
            </a:scene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0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/>
          </p:style>
          <p:txBody>
            <a:bodyPr lIns="93960" tIns="93960" rIns="919800" bIns="93960" anchor="ctr">
              <a:noAutofit/>
            </a:bodyPr>
            <a:p>
              <a:pPr defTabSz="844560">
                <a:lnSpc>
                  <a:spcPct val="90000"/>
                </a:lnSpc>
                <a:spcAft>
                  <a:spcPts val="629"/>
                </a:spcAft>
              </a:pPr>
              <a:r>
                <a:rPr lang="ru-RU" sz="18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Исполнение бюджета </a:t>
              </a:r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" name="Полилиния 7"/>
            <p:cNvSpPr/>
            <p:nvPr/>
          </p:nvSpPr>
          <p:spPr>
            <a:xfrm>
              <a:off x="2773440" y="5056200"/>
              <a:ext cx="4689720" cy="838440"/>
            </a:xfrm>
            <a:custGeom>
              <a:avLst/>
              <a:gdLst>
                <a:gd name="textAreaLeft" fmla="*/ 0 w 4689720"/>
                <a:gd name="textAreaRight" fmla="*/ 4694400 w 4689720"/>
                <a:gd name="textAreaTop" fmla="*/ 0 h 838440"/>
                <a:gd name="textAreaBottom" fmla="*/ 843120 h 838440"/>
                <a:gd name="GluePoint1X" fmla="*/ 0 w 4693920"/>
                <a:gd name="GluePoint1Y" fmla="*/ 73152 h 731520"/>
                <a:gd name="GluePoint2X" fmla="*/ 73152 w 4693920"/>
                <a:gd name="GluePoint2Y" fmla="*/ 0 h 731520"/>
                <a:gd name="GluePoint3X" fmla="*/ 4620768 w 4693920"/>
                <a:gd name="GluePoint3Y" fmla="*/ 0 h 731520"/>
                <a:gd name="GluePoint4X" fmla="*/ 4693920 w 4693920"/>
                <a:gd name="GluePoint4Y" fmla="*/ 73152 h 731520"/>
                <a:gd name="GluePoint5X" fmla="*/ 4693920 w 4693920"/>
                <a:gd name="GluePoint5Y" fmla="*/ 658368 h 731520"/>
                <a:gd name="GluePoint6X" fmla="*/ 4620768 w 4693920"/>
                <a:gd name="GluePoint6Y" fmla="*/ 731520 h 731520"/>
                <a:gd name="GluePoint7X" fmla="*/ 73152 w 4693920"/>
                <a:gd name="GluePoint7Y" fmla="*/ 731520 h 731520"/>
                <a:gd name="GluePoint8X" fmla="*/ 0 w 4693920"/>
                <a:gd name="GluePoint8Y" fmla="*/ 658368 h 731520"/>
                <a:gd name="GluePoint9X" fmla="*/ 0 w 4693920"/>
                <a:gd name="GluePoint9Y" fmla="*/ 73152 h 7315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4693920" h="731520">
                  <a:moveTo>
                    <a:pt x="0" y="73152"/>
                  </a:moveTo>
                  <a:cubicBezTo>
                    <a:pt x="0" y="32751"/>
                    <a:pt x="32751" y="0"/>
                    <a:pt x="73152" y="0"/>
                  </a:cubicBezTo>
                  <a:lnTo>
                    <a:pt x="4620768" y="0"/>
                  </a:lnTo>
                  <a:cubicBezTo>
                    <a:pt x="4661169" y="0"/>
                    <a:pt x="4693920" y="32751"/>
                    <a:pt x="4693920" y="73152"/>
                  </a:cubicBezTo>
                  <a:lnTo>
                    <a:pt x="4693920" y="658368"/>
                  </a:lnTo>
                  <a:cubicBezTo>
                    <a:pt x="4693920" y="698769"/>
                    <a:pt x="4661169" y="731520"/>
                    <a:pt x="4620768" y="731520"/>
                  </a:cubicBezTo>
                  <a:lnTo>
                    <a:pt x="73152" y="731520"/>
                  </a:lnTo>
                  <a:cubicBezTo>
                    <a:pt x="32751" y="731520"/>
                    <a:pt x="0" y="698769"/>
                    <a:pt x="0" y="658368"/>
                  </a:cubicBezTo>
                  <a:lnTo>
                    <a:pt x="0" y="73152"/>
                  </a:lnTo>
                  <a:close/>
                </a:path>
              </a:pathLst>
            </a:custGeom>
            <a:solidFill>
              <a:srgbClr val="D40000"/>
            </a:solidFill>
            <a:ln>
              <a:solidFill>
                <a:srgbClr val="A9A9A9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/>
          </p:style>
          <p:txBody>
            <a:bodyPr lIns="93960" tIns="93960" rIns="919800" bIns="93960" anchor="ctr">
              <a:noAutofit/>
            </a:bodyPr>
            <a:p>
              <a:pPr defTabSz="844560">
                <a:lnSpc>
                  <a:spcPct val="90000"/>
                </a:lnSpc>
                <a:spcAft>
                  <a:spcPts val="666"/>
                </a:spcAft>
              </a:pPr>
              <a:r>
                <a:rPr lang="ru-RU" sz="1900" b="0" u="none" strike="noStrike">
                  <a:solidFill>
                    <a:schemeClr val="dk1"/>
                  </a:solidFill>
                  <a:effectLst/>
                  <a:uFillTx/>
                  <a:latin typeface="Times New Roman"/>
                </a:rPr>
                <a:t>Рассмотрение и утверждение отчета об исполнении бюджета</a:t>
              </a:r>
              <a:endParaRPr lang="ru-RU" sz="19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" name="Полилиния 8"/>
            <p:cNvSpPr/>
            <p:nvPr/>
          </p:nvSpPr>
          <p:spPr>
            <a:xfrm>
              <a:off x="5589720" y="1835280"/>
              <a:ext cx="471600" cy="542880"/>
            </a:xfrm>
            <a:custGeom>
              <a:avLst/>
              <a:gdLst>
                <a:gd name="textAreaLeft" fmla="*/ 0 w 471600"/>
                <a:gd name="textAreaRight" fmla="*/ 476280 w 471600"/>
                <a:gd name="textAreaTop" fmla="*/ 0 h 542880"/>
                <a:gd name="textAreaBottom" fmla="*/ 547560 h 542880"/>
                <a:gd name="GluePoint1X" fmla="*/ 0 w 475488"/>
                <a:gd name="GluePoint1Y" fmla="*/ 261518 h 475488"/>
                <a:gd name="GluePoint2X" fmla="*/ 106985 w 475488"/>
                <a:gd name="GluePoint2Y" fmla="*/ 261518 h 475488"/>
                <a:gd name="GluePoint3X" fmla="*/ 106985 w 475488"/>
                <a:gd name="GluePoint3Y" fmla="*/ 0 h 475488"/>
                <a:gd name="GluePoint4X" fmla="*/ 368503 w 475488"/>
                <a:gd name="GluePoint4Y" fmla="*/ 0 h 475488"/>
                <a:gd name="GluePoint5X" fmla="*/ 368503 w 475488"/>
                <a:gd name="GluePoint5Y" fmla="*/ 261518 h 475488"/>
                <a:gd name="GluePoint6X" fmla="*/ 475488 w 475488"/>
                <a:gd name="GluePoint6Y" fmla="*/ 261518 h 475488"/>
                <a:gd name="GluePoint7X" fmla="*/ 237744 w 475488"/>
                <a:gd name="GluePoint7Y" fmla="*/ 475488 h 475488"/>
                <a:gd name="GluePoint8X" fmla="*/ 0 w 475488"/>
                <a:gd name="GluePoint8Y" fmla="*/ 261518 h 4754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475488" h="475488">
                  <a:moveTo>
                    <a:pt x="0" y="261518"/>
                  </a:moveTo>
                  <a:lnTo>
                    <a:pt x="106985" y="261518"/>
                  </a:lnTo>
                  <a:lnTo>
                    <a:pt x="106985" y="0"/>
                  </a:lnTo>
                  <a:lnTo>
                    <a:pt x="368503" y="0"/>
                  </a:lnTo>
                  <a:lnTo>
                    <a:pt x="368503" y="261518"/>
                  </a:lnTo>
                  <a:lnTo>
                    <a:pt x="475488" y="261518"/>
                  </a:lnTo>
                  <a:lnTo>
                    <a:pt x="237744" y="475488"/>
                  </a:lnTo>
                  <a:lnTo>
                    <a:pt x="0" y="2615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90000"/>
              </a:schemeClr>
            </a:solidFill>
            <a:ln>
              <a:solidFill>
                <a:srgbClr val="8A9780"/>
              </a:solidFill>
              <a:round/>
            </a:ln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133560" tIns="26640" rIns="133560" bIns="144360" anchor="ctr">
              <a:noAutofit/>
            </a:bodyPr>
            <a:p>
              <a:endParaRPr lang="ru-RU" sz="2100" b="0" u="none" strike="noStrike">
                <a:solidFill>
                  <a:schemeClr val="dk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67" name="Полилиния 9"/>
            <p:cNvSpPr/>
            <p:nvPr/>
          </p:nvSpPr>
          <p:spPr>
            <a:xfrm>
              <a:off x="5940360" y="2793960"/>
              <a:ext cx="471600" cy="542880"/>
            </a:xfrm>
            <a:custGeom>
              <a:avLst/>
              <a:gdLst>
                <a:gd name="textAreaLeft" fmla="*/ 0 w 471600"/>
                <a:gd name="textAreaRight" fmla="*/ 476280 w 471600"/>
                <a:gd name="textAreaTop" fmla="*/ 0 h 542880"/>
                <a:gd name="textAreaBottom" fmla="*/ 547560 h 542880"/>
                <a:gd name="GluePoint1X" fmla="*/ 0 w 475488"/>
                <a:gd name="GluePoint1Y" fmla="*/ 261518 h 475488"/>
                <a:gd name="GluePoint2X" fmla="*/ 106985 w 475488"/>
                <a:gd name="GluePoint2Y" fmla="*/ 261518 h 475488"/>
                <a:gd name="GluePoint3X" fmla="*/ 106985 w 475488"/>
                <a:gd name="GluePoint3Y" fmla="*/ 0 h 475488"/>
                <a:gd name="GluePoint4X" fmla="*/ 368503 w 475488"/>
                <a:gd name="GluePoint4Y" fmla="*/ 0 h 475488"/>
                <a:gd name="GluePoint5X" fmla="*/ 368503 w 475488"/>
                <a:gd name="GluePoint5Y" fmla="*/ 261518 h 475488"/>
                <a:gd name="GluePoint6X" fmla="*/ 475488 w 475488"/>
                <a:gd name="GluePoint6Y" fmla="*/ 261518 h 475488"/>
                <a:gd name="GluePoint7X" fmla="*/ 237744 w 475488"/>
                <a:gd name="GluePoint7Y" fmla="*/ 475488 h 475488"/>
                <a:gd name="GluePoint8X" fmla="*/ 0 w 475488"/>
                <a:gd name="GluePoint8Y" fmla="*/ 261518 h 4754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475488" h="475488">
                  <a:moveTo>
                    <a:pt x="0" y="261518"/>
                  </a:moveTo>
                  <a:lnTo>
                    <a:pt x="106985" y="261518"/>
                  </a:lnTo>
                  <a:lnTo>
                    <a:pt x="106985" y="0"/>
                  </a:lnTo>
                  <a:lnTo>
                    <a:pt x="368503" y="0"/>
                  </a:lnTo>
                  <a:lnTo>
                    <a:pt x="368503" y="261518"/>
                  </a:lnTo>
                  <a:lnTo>
                    <a:pt x="475488" y="261518"/>
                  </a:lnTo>
                  <a:lnTo>
                    <a:pt x="237744" y="475488"/>
                  </a:lnTo>
                  <a:lnTo>
                    <a:pt x="0" y="2615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90000"/>
              </a:schemeClr>
            </a:solidFill>
            <a:ln>
              <a:solidFill>
                <a:srgbClr val="8A9780"/>
              </a:solidFill>
              <a:round/>
            </a:ln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-3580161"/>
                <a:satOff val="16084"/>
                <a:lumOff val="1106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3580161"/>
                <a:satOff val="16084"/>
                <a:lumOff val="1106"/>
                <a:alphaOff val="0"/>
              </a:schemeClr>
            </a:effectRef>
            <a:fontRef idx="minor"/>
          </p:style>
          <p:txBody>
            <a:bodyPr lIns="133560" tIns="26640" rIns="133560" bIns="144360" anchor="ctr">
              <a:noAutofit/>
            </a:bodyPr>
            <a:p>
              <a:endParaRPr lang="ru-RU" sz="2100" b="0" u="none" strike="noStrike">
                <a:solidFill>
                  <a:schemeClr val="dk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68" name="Полилиния 10"/>
            <p:cNvSpPr/>
            <p:nvPr/>
          </p:nvSpPr>
          <p:spPr>
            <a:xfrm>
              <a:off x="6291360" y="3738600"/>
              <a:ext cx="470160" cy="542880"/>
            </a:xfrm>
            <a:custGeom>
              <a:avLst/>
              <a:gdLst>
                <a:gd name="textAreaLeft" fmla="*/ 0 w 470160"/>
                <a:gd name="textAreaRight" fmla="*/ 474840 w 470160"/>
                <a:gd name="textAreaTop" fmla="*/ 0 h 542880"/>
                <a:gd name="textAreaBottom" fmla="*/ 547560 h 542880"/>
                <a:gd name="GluePoint1X" fmla="*/ 0 w 475488"/>
                <a:gd name="GluePoint1Y" fmla="*/ 261518 h 475488"/>
                <a:gd name="GluePoint2X" fmla="*/ 106985 w 475488"/>
                <a:gd name="GluePoint2Y" fmla="*/ 261518 h 475488"/>
                <a:gd name="GluePoint3X" fmla="*/ 106985 w 475488"/>
                <a:gd name="GluePoint3Y" fmla="*/ 0 h 475488"/>
                <a:gd name="GluePoint4X" fmla="*/ 368503 w 475488"/>
                <a:gd name="GluePoint4Y" fmla="*/ 0 h 475488"/>
                <a:gd name="GluePoint5X" fmla="*/ 368503 w 475488"/>
                <a:gd name="GluePoint5Y" fmla="*/ 261518 h 475488"/>
                <a:gd name="GluePoint6X" fmla="*/ 475488 w 475488"/>
                <a:gd name="GluePoint6Y" fmla="*/ 261518 h 475488"/>
                <a:gd name="GluePoint7X" fmla="*/ 237744 w 475488"/>
                <a:gd name="GluePoint7Y" fmla="*/ 475488 h 475488"/>
                <a:gd name="GluePoint8X" fmla="*/ 0 w 475488"/>
                <a:gd name="GluePoint8Y" fmla="*/ 261518 h 4754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475488" h="475488">
                  <a:moveTo>
                    <a:pt x="0" y="261518"/>
                  </a:moveTo>
                  <a:lnTo>
                    <a:pt x="106985" y="261518"/>
                  </a:lnTo>
                  <a:lnTo>
                    <a:pt x="106985" y="0"/>
                  </a:lnTo>
                  <a:lnTo>
                    <a:pt x="368503" y="0"/>
                  </a:lnTo>
                  <a:lnTo>
                    <a:pt x="368503" y="261518"/>
                  </a:lnTo>
                  <a:lnTo>
                    <a:pt x="475488" y="261518"/>
                  </a:lnTo>
                  <a:lnTo>
                    <a:pt x="237744" y="475488"/>
                  </a:lnTo>
                  <a:lnTo>
                    <a:pt x="0" y="2615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90000"/>
              </a:schemeClr>
            </a:solidFill>
            <a:ln>
              <a:solidFill>
                <a:srgbClr val="8A9780"/>
              </a:solidFill>
              <a:round/>
            </a:ln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-7160321"/>
                <a:satOff val="32169"/>
                <a:lumOff val="2211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7160321"/>
                <a:satOff val="32169"/>
                <a:lumOff val="2211"/>
                <a:alphaOff val="0"/>
              </a:schemeClr>
            </a:effectRef>
            <a:fontRef idx="minor"/>
          </p:style>
          <p:txBody>
            <a:bodyPr lIns="133560" tIns="26640" rIns="133560" bIns="144360" anchor="ctr">
              <a:noAutofit/>
            </a:bodyPr>
            <a:p>
              <a:endParaRPr lang="ru-RU" sz="2100" b="0" u="none" strike="noStrike">
                <a:solidFill>
                  <a:schemeClr val="dk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69" name="Полилиния 11"/>
            <p:cNvSpPr/>
            <p:nvPr/>
          </p:nvSpPr>
          <p:spPr>
            <a:xfrm>
              <a:off x="6716160" y="4482720"/>
              <a:ext cx="470160" cy="542880"/>
            </a:xfrm>
            <a:custGeom>
              <a:avLst/>
              <a:gdLst>
                <a:gd name="textAreaLeft" fmla="*/ 0 w 470160"/>
                <a:gd name="textAreaRight" fmla="*/ 474840 w 470160"/>
                <a:gd name="textAreaTop" fmla="*/ 0 h 542880"/>
                <a:gd name="textAreaBottom" fmla="*/ 547560 h 542880"/>
                <a:gd name="GluePoint1X" fmla="*/ 0 w 475488"/>
                <a:gd name="GluePoint1Y" fmla="*/ 261518 h 475488"/>
                <a:gd name="GluePoint2X" fmla="*/ 106985 w 475488"/>
                <a:gd name="GluePoint2Y" fmla="*/ 261518 h 475488"/>
                <a:gd name="GluePoint3X" fmla="*/ 106985 w 475488"/>
                <a:gd name="GluePoint3Y" fmla="*/ 0 h 475488"/>
                <a:gd name="GluePoint4X" fmla="*/ 368503 w 475488"/>
                <a:gd name="GluePoint4Y" fmla="*/ 0 h 475488"/>
                <a:gd name="GluePoint5X" fmla="*/ 368503 w 475488"/>
                <a:gd name="GluePoint5Y" fmla="*/ 261518 h 475488"/>
                <a:gd name="GluePoint6X" fmla="*/ 475488 w 475488"/>
                <a:gd name="GluePoint6Y" fmla="*/ 261518 h 475488"/>
                <a:gd name="GluePoint7X" fmla="*/ 237744 w 475488"/>
                <a:gd name="GluePoint7Y" fmla="*/ 475488 h 475488"/>
                <a:gd name="GluePoint8X" fmla="*/ 0 w 475488"/>
                <a:gd name="GluePoint8Y" fmla="*/ 261518 h 4754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475488" h="475488">
                  <a:moveTo>
                    <a:pt x="0" y="261518"/>
                  </a:moveTo>
                  <a:lnTo>
                    <a:pt x="106985" y="261518"/>
                  </a:lnTo>
                  <a:lnTo>
                    <a:pt x="106985" y="0"/>
                  </a:lnTo>
                  <a:lnTo>
                    <a:pt x="368503" y="0"/>
                  </a:lnTo>
                  <a:lnTo>
                    <a:pt x="368503" y="261518"/>
                  </a:lnTo>
                  <a:lnTo>
                    <a:pt x="475488" y="261518"/>
                  </a:lnTo>
                  <a:lnTo>
                    <a:pt x="237744" y="475488"/>
                  </a:lnTo>
                  <a:lnTo>
                    <a:pt x="0" y="2615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90000"/>
              </a:schemeClr>
            </a:solidFill>
            <a:ln>
              <a:solidFill>
                <a:srgbClr val="8A9780"/>
              </a:solidFill>
              <a:round/>
            </a:ln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effectRef>
            <a:fontRef idx="minor"/>
          </p:style>
          <p:txBody>
            <a:bodyPr lIns="133560" tIns="26640" rIns="133560" bIns="144360" anchor="ctr">
              <a:noAutofit/>
            </a:bodyPr>
            <a:p>
              <a:endParaRPr lang="ru-RU" sz="2100" b="0" u="none" strike="noStrike">
                <a:solidFill>
                  <a:schemeClr val="dk1"/>
                </a:solidFill>
                <a:effectLst/>
                <a:uFillTx/>
                <a:latin typeface="Trebuchet MS"/>
              </a:endParaRPr>
            </a:p>
          </p:txBody>
        </p:sp>
        <p:sp>
          <p:nvSpPr>
            <p:cNvPr id="170" name="Полилиния 12"/>
            <p:cNvSpPr/>
            <p:nvPr/>
          </p:nvSpPr>
          <p:spPr>
            <a:xfrm>
              <a:off x="2782800" y="5040360"/>
              <a:ext cx="4689720" cy="838440"/>
            </a:xfrm>
            <a:custGeom>
              <a:avLst/>
              <a:gdLst>
                <a:gd name="textAreaLeft" fmla="*/ 0 w 4689720"/>
                <a:gd name="textAreaRight" fmla="*/ 4694400 w 4689720"/>
                <a:gd name="textAreaTop" fmla="*/ 0 h 838440"/>
                <a:gd name="textAreaBottom" fmla="*/ 843120 h 838440"/>
                <a:gd name="GluePoint1X" fmla="*/ 0 w 4693920"/>
                <a:gd name="GluePoint1Y" fmla="*/ 73152 h 731520"/>
                <a:gd name="GluePoint2X" fmla="*/ 73152 w 4693920"/>
                <a:gd name="GluePoint2Y" fmla="*/ 0 h 731520"/>
                <a:gd name="GluePoint3X" fmla="*/ 4620768 w 4693920"/>
                <a:gd name="GluePoint3Y" fmla="*/ 0 h 731520"/>
                <a:gd name="GluePoint4X" fmla="*/ 4693920 w 4693920"/>
                <a:gd name="GluePoint4Y" fmla="*/ 73152 h 731520"/>
                <a:gd name="GluePoint5X" fmla="*/ 4693920 w 4693920"/>
                <a:gd name="GluePoint5Y" fmla="*/ 658368 h 731520"/>
                <a:gd name="GluePoint6X" fmla="*/ 4620768 w 4693920"/>
                <a:gd name="GluePoint6Y" fmla="*/ 731520 h 731520"/>
                <a:gd name="GluePoint7X" fmla="*/ 73152 w 4693920"/>
                <a:gd name="GluePoint7Y" fmla="*/ 731520 h 731520"/>
                <a:gd name="GluePoint8X" fmla="*/ 0 w 4693920"/>
                <a:gd name="GluePoint8Y" fmla="*/ 658368 h 731520"/>
                <a:gd name="GluePoint9X" fmla="*/ 0 w 4693920"/>
                <a:gd name="GluePoint9Y" fmla="*/ 73152 h 7315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4693920" h="731520">
                  <a:moveTo>
                    <a:pt x="0" y="73152"/>
                  </a:moveTo>
                  <a:cubicBezTo>
                    <a:pt x="0" y="32751"/>
                    <a:pt x="32751" y="0"/>
                    <a:pt x="73152" y="0"/>
                  </a:cubicBezTo>
                  <a:lnTo>
                    <a:pt x="4620768" y="0"/>
                  </a:lnTo>
                  <a:cubicBezTo>
                    <a:pt x="4661169" y="0"/>
                    <a:pt x="4693920" y="32751"/>
                    <a:pt x="4693920" y="73152"/>
                  </a:cubicBezTo>
                  <a:lnTo>
                    <a:pt x="4693920" y="658368"/>
                  </a:lnTo>
                  <a:cubicBezTo>
                    <a:pt x="4693920" y="698769"/>
                    <a:pt x="4661169" y="731520"/>
                    <a:pt x="4620768" y="731520"/>
                  </a:cubicBezTo>
                  <a:lnTo>
                    <a:pt x="73152" y="731520"/>
                  </a:lnTo>
                  <a:cubicBezTo>
                    <a:pt x="32751" y="731520"/>
                    <a:pt x="0" y="698769"/>
                    <a:pt x="0" y="658368"/>
                  </a:cubicBezTo>
                  <a:lnTo>
                    <a:pt x="0" y="7315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A9A9A9"/>
              </a:solidFill>
              <a:round/>
            </a:ln>
            <a:scene3d>
              <a:camera prst="orthographicFront"/>
              <a:lightRig dir="t" rig="threePt"/>
            </a:scene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/>
          </p:style>
          <p:txBody>
            <a:bodyPr lIns="93960" tIns="93960" rIns="919800" bIns="93960" anchor="ctr">
              <a:noAutofit/>
            </a:bodyPr>
            <a:p>
              <a:pPr defTabSz="844560">
                <a:lnSpc>
                  <a:spcPct val="90000"/>
                </a:lnSpc>
                <a:spcAft>
                  <a:spcPts val="629"/>
                </a:spcAft>
              </a:pPr>
              <a:r>
                <a:rPr lang="ru-RU" sz="18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Рассмотрение и утверждение отчета об исполнении бюджета</a:t>
              </a:r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171" name="Picture 4"/>
          <p:cNvPicPr/>
          <p:nvPr/>
        </p:nvPicPr>
        <p:blipFill>
          <a:blip r:embed="rId1"/>
          <a:stretch/>
        </p:blipFill>
        <p:spPr>
          <a:xfrm>
            <a:off x="7010280" y="1143000"/>
            <a:ext cx="1824120" cy="2509920"/>
          </a:xfrm>
          <a:prstGeom prst="rect">
            <a:avLst/>
          </a:prstGeom>
          <a:noFill/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  <a:scene3d>
            <a:camera prst="orthographicFront"/>
            <a:lightRig dir="t" rig="threePt"/>
          </a:scene3d>
          <a:sp3d>
            <a:bevelT prst="divot" w="139700" h="139700"/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Скругленный прямоугольник 1"/>
          <p:cNvSpPr/>
          <p:nvPr/>
        </p:nvSpPr>
        <p:spPr>
          <a:xfrm>
            <a:off x="990720" y="225720"/>
            <a:ext cx="7681320" cy="5364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plastic"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Что такое отчет об исполнении бюджета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Полилиния 2"/>
          <p:cNvSpPr/>
          <p:nvPr/>
        </p:nvSpPr>
        <p:spPr>
          <a:xfrm>
            <a:off x="533520" y="914400"/>
            <a:ext cx="8224920" cy="1062000"/>
          </a:xfrm>
          <a:custGeom>
            <a:avLst/>
            <a:gdLst>
              <a:gd name="textAreaLeft" fmla="*/ 0 w 8224920"/>
              <a:gd name="textAreaRight" fmla="*/ 8229600 w 8224920"/>
              <a:gd name="textAreaTop" fmla="*/ 0 h 1062000"/>
              <a:gd name="textAreaBottom" fmla="*/ 1066680 h 1062000"/>
              <a:gd name="GluePoint1X" fmla="*/ 0 w 4693920"/>
              <a:gd name="GluePoint1Y" fmla="*/ 73152 h 731520"/>
              <a:gd name="GluePoint2X" fmla="*/ 73152 w 4693920"/>
              <a:gd name="GluePoint2Y" fmla="*/ 0 h 731520"/>
              <a:gd name="GluePoint3X" fmla="*/ 4620768 w 4693920"/>
              <a:gd name="GluePoint3Y" fmla="*/ 0 h 731520"/>
              <a:gd name="GluePoint4X" fmla="*/ 4693920 w 4693920"/>
              <a:gd name="GluePoint4Y" fmla="*/ 73152 h 731520"/>
              <a:gd name="GluePoint5X" fmla="*/ 4693920 w 4693920"/>
              <a:gd name="GluePoint5Y" fmla="*/ 658368 h 731520"/>
              <a:gd name="GluePoint6X" fmla="*/ 4620768 w 4693920"/>
              <a:gd name="GluePoint6Y" fmla="*/ 731520 h 731520"/>
              <a:gd name="GluePoint7X" fmla="*/ 73152 w 4693920"/>
              <a:gd name="GluePoint7Y" fmla="*/ 731520 h 731520"/>
              <a:gd name="GluePoint8X" fmla="*/ 0 w 4693920"/>
              <a:gd name="GluePoint8Y" fmla="*/ 658368 h 731520"/>
              <a:gd name="GluePoint9X" fmla="*/ 0 w 4693920"/>
              <a:gd name="GluePoint9Y" fmla="*/ 73152 h 73152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</a:cxnLst>
            <a:rect l="textAreaLeft" t="textAreaTop" r="textAreaRight" b="textAreaBottom"/>
            <a:pathLst>
              <a:path w="4693920" h="731520">
                <a:moveTo>
                  <a:pt x="0" y="73152"/>
                </a:moveTo>
                <a:cubicBezTo>
                  <a:pt x="0" y="32751"/>
                  <a:pt x="32751" y="0"/>
                  <a:pt x="73152" y="0"/>
                </a:cubicBezTo>
                <a:lnTo>
                  <a:pt x="4620768" y="0"/>
                </a:lnTo>
                <a:cubicBezTo>
                  <a:pt x="4661169" y="0"/>
                  <a:pt x="4693920" y="32751"/>
                  <a:pt x="4693920" y="73152"/>
                </a:cubicBezTo>
                <a:lnTo>
                  <a:pt x="4693920" y="658368"/>
                </a:lnTo>
                <a:cubicBezTo>
                  <a:pt x="4693920" y="698769"/>
                  <a:pt x="4661169" y="731520"/>
                  <a:pt x="4620768" y="731520"/>
                </a:cubicBezTo>
                <a:lnTo>
                  <a:pt x="73152" y="731520"/>
                </a:lnTo>
                <a:cubicBezTo>
                  <a:pt x="32751" y="731520"/>
                  <a:pt x="0" y="698769"/>
                  <a:pt x="0" y="658368"/>
                </a:cubicBezTo>
                <a:lnTo>
                  <a:pt x="0" y="73152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A9A9A9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3960" tIns="93960" rIns="925920" bIns="93960" anchor="ctr">
            <a:noAutofit/>
          </a:bodyPr>
          <a:p>
            <a:pPr algn="just" defTabSz="844560">
              <a:lnSpc>
                <a:spcPct val="90000"/>
              </a:lnSpc>
              <a:spcAft>
                <a:spcPts val="629"/>
              </a:spcAf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Исполнение бюджета- процесс сбора и учета доходов и осуществление расходов на основе сводной бюджетной росписи и кассового плана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Полилиния 3"/>
          <p:cNvSpPr/>
          <p:nvPr/>
        </p:nvSpPr>
        <p:spPr>
          <a:xfrm>
            <a:off x="1403640" y="2205000"/>
            <a:ext cx="6929640" cy="687600"/>
          </a:xfrm>
          <a:custGeom>
            <a:avLst/>
            <a:gdLst>
              <a:gd name="textAreaLeft" fmla="*/ 0 w 6929640"/>
              <a:gd name="textAreaRight" fmla="*/ 6934320 w 6929640"/>
              <a:gd name="textAreaTop" fmla="*/ 0 h 687600"/>
              <a:gd name="textAreaBottom" fmla="*/ 692280 h 687600"/>
              <a:gd name="GluePoint1X" fmla="*/ 0 w 4693920"/>
              <a:gd name="GluePoint1Y" fmla="*/ 73152 h 731520"/>
              <a:gd name="GluePoint2X" fmla="*/ 73152 w 4693920"/>
              <a:gd name="GluePoint2Y" fmla="*/ 0 h 731520"/>
              <a:gd name="GluePoint3X" fmla="*/ 4620768 w 4693920"/>
              <a:gd name="GluePoint3Y" fmla="*/ 0 h 731520"/>
              <a:gd name="GluePoint4X" fmla="*/ 4693920 w 4693920"/>
              <a:gd name="GluePoint4Y" fmla="*/ 73152 h 731520"/>
              <a:gd name="GluePoint5X" fmla="*/ 4693920 w 4693920"/>
              <a:gd name="GluePoint5Y" fmla="*/ 658368 h 731520"/>
              <a:gd name="GluePoint6X" fmla="*/ 4620768 w 4693920"/>
              <a:gd name="GluePoint6Y" fmla="*/ 731520 h 731520"/>
              <a:gd name="GluePoint7X" fmla="*/ 73152 w 4693920"/>
              <a:gd name="GluePoint7Y" fmla="*/ 731520 h 731520"/>
              <a:gd name="GluePoint8X" fmla="*/ 0 w 4693920"/>
              <a:gd name="GluePoint8Y" fmla="*/ 658368 h 731520"/>
              <a:gd name="GluePoint9X" fmla="*/ 0 w 4693920"/>
              <a:gd name="GluePoint9Y" fmla="*/ 73152 h 73152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</a:cxnLst>
            <a:rect l="textAreaLeft" t="textAreaTop" r="textAreaRight" b="textAreaBottom"/>
            <a:pathLst>
              <a:path w="4693920" h="731520">
                <a:moveTo>
                  <a:pt x="0" y="73152"/>
                </a:moveTo>
                <a:cubicBezTo>
                  <a:pt x="0" y="32751"/>
                  <a:pt x="32751" y="0"/>
                  <a:pt x="73152" y="0"/>
                </a:cubicBezTo>
                <a:lnTo>
                  <a:pt x="4620768" y="0"/>
                </a:lnTo>
                <a:cubicBezTo>
                  <a:pt x="4661169" y="0"/>
                  <a:pt x="4693920" y="32751"/>
                  <a:pt x="4693920" y="73152"/>
                </a:cubicBezTo>
                <a:lnTo>
                  <a:pt x="4693920" y="658368"/>
                </a:lnTo>
                <a:cubicBezTo>
                  <a:pt x="4693920" y="698769"/>
                  <a:pt x="4661169" y="731520"/>
                  <a:pt x="4620768" y="731520"/>
                </a:cubicBezTo>
                <a:lnTo>
                  <a:pt x="73152" y="731520"/>
                </a:lnTo>
                <a:cubicBezTo>
                  <a:pt x="32751" y="731520"/>
                  <a:pt x="0" y="698769"/>
                  <a:pt x="0" y="658368"/>
                </a:cubicBezTo>
                <a:lnTo>
                  <a:pt x="0" y="73152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A9A9A9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/>
        </p:style>
        <p:txBody>
          <a:bodyPr lIns="93960" tIns="93960" rIns="919800" bIns="93960" anchor="ctr">
            <a:noAutofit/>
          </a:bodyPr>
          <a:p>
            <a:pPr algn="ctr" defTabSz="844560">
              <a:lnSpc>
                <a:spcPct val="90000"/>
              </a:lnSpc>
              <a:spcAft>
                <a:spcPts val="629"/>
              </a:spcAf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Основные этапы исполнения бюджета: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5" name="Picture 15" descr="http://adm.ugorsk.ru/about/statistics/butget/folder6/11isp.png"/>
          <p:cNvPicPr/>
          <p:nvPr/>
        </p:nvPicPr>
        <p:blipFill>
          <a:blip r:embed="rId1"/>
          <a:stretch/>
        </p:blipFill>
        <p:spPr>
          <a:xfrm>
            <a:off x="251640" y="3069000"/>
            <a:ext cx="1671840" cy="15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6" name="Picture 13" descr="http://adm.ugorsk.ru/about/statistics/butget/folder6/12isp.png"/>
          <p:cNvPicPr/>
          <p:nvPr/>
        </p:nvPicPr>
        <p:blipFill>
          <a:blip r:embed="rId2"/>
          <a:stretch/>
        </p:blipFill>
        <p:spPr>
          <a:xfrm>
            <a:off x="251640" y="4806000"/>
            <a:ext cx="1747800" cy="1424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7" name="Полилиния 6"/>
          <p:cNvSpPr/>
          <p:nvPr/>
        </p:nvSpPr>
        <p:spPr>
          <a:xfrm>
            <a:off x="2057400" y="3124080"/>
            <a:ext cx="6701040" cy="1549440"/>
          </a:xfrm>
          <a:custGeom>
            <a:avLst/>
            <a:gdLst>
              <a:gd name="textAreaLeft" fmla="*/ 0 w 6701040"/>
              <a:gd name="textAreaRight" fmla="*/ 6705720 w 6701040"/>
              <a:gd name="textAreaTop" fmla="*/ 0 h 1549440"/>
              <a:gd name="textAreaBottom" fmla="*/ 1554120 h 1549440"/>
              <a:gd name="GluePoint1X" fmla="*/ 0 w 4693920"/>
              <a:gd name="GluePoint1Y" fmla="*/ 73152 h 731520"/>
              <a:gd name="GluePoint2X" fmla="*/ 73152 w 4693920"/>
              <a:gd name="GluePoint2Y" fmla="*/ 0 h 731520"/>
              <a:gd name="GluePoint3X" fmla="*/ 4620768 w 4693920"/>
              <a:gd name="GluePoint3Y" fmla="*/ 0 h 731520"/>
              <a:gd name="GluePoint4X" fmla="*/ 4693920 w 4693920"/>
              <a:gd name="GluePoint4Y" fmla="*/ 73152 h 731520"/>
              <a:gd name="GluePoint5X" fmla="*/ 4693920 w 4693920"/>
              <a:gd name="GluePoint5Y" fmla="*/ 658368 h 731520"/>
              <a:gd name="GluePoint6X" fmla="*/ 4620768 w 4693920"/>
              <a:gd name="GluePoint6Y" fmla="*/ 731520 h 731520"/>
              <a:gd name="GluePoint7X" fmla="*/ 73152 w 4693920"/>
              <a:gd name="GluePoint7Y" fmla="*/ 731520 h 731520"/>
              <a:gd name="GluePoint8X" fmla="*/ 0 w 4693920"/>
              <a:gd name="GluePoint8Y" fmla="*/ 658368 h 731520"/>
              <a:gd name="GluePoint9X" fmla="*/ 0 w 4693920"/>
              <a:gd name="GluePoint9Y" fmla="*/ 73152 h 73152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</a:cxnLst>
            <a:rect l="textAreaLeft" t="textAreaTop" r="textAreaRight" b="textAreaBottom"/>
            <a:pathLst>
              <a:path w="4693920" h="731520">
                <a:moveTo>
                  <a:pt x="0" y="73152"/>
                </a:moveTo>
                <a:cubicBezTo>
                  <a:pt x="0" y="32751"/>
                  <a:pt x="32751" y="0"/>
                  <a:pt x="73152" y="0"/>
                </a:cubicBezTo>
                <a:lnTo>
                  <a:pt x="4620768" y="0"/>
                </a:lnTo>
                <a:cubicBezTo>
                  <a:pt x="4661169" y="0"/>
                  <a:pt x="4693920" y="32751"/>
                  <a:pt x="4693920" y="73152"/>
                </a:cubicBezTo>
                <a:lnTo>
                  <a:pt x="4693920" y="658368"/>
                </a:lnTo>
                <a:cubicBezTo>
                  <a:pt x="4693920" y="698769"/>
                  <a:pt x="4661169" y="731520"/>
                  <a:pt x="4620768" y="731520"/>
                </a:cubicBezTo>
                <a:lnTo>
                  <a:pt x="73152" y="731520"/>
                </a:lnTo>
                <a:cubicBezTo>
                  <a:pt x="32751" y="731520"/>
                  <a:pt x="0" y="698769"/>
                  <a:pt x="0" y="658368"/>
                </a:cubicBezTo>
                <a:lnTo>
                  <a:pt x="0" y="73152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A9A9A9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/>
        </p:style>
        <p:txBody>
          <a:bodyPr lIns="93960" tIns="93960" rIns="919800" bIns="93960" anchor="ctr">
            <a:noAutofit/>
          </a:bodyPr>
          <a:p>
            <a:pPr algn="just" defTabSz="844560">
              <a:lnSpc>
                <a:spcPct val="90000"/>
              </a:lnSpc>
              <a:spcAft>
                <a:spcPts val="629"/>
              </a:spcAf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исполнение бюджета по доходам (обеспечение полного и своевременного поступления в бюджет налогов, сборов, доходов от использования имущества и других обязательных платежей в соответствии с утвержденными бюджетными назначениями);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Полилиния 7"/>
          <p:cNvSpPr/>
          <p:nvPr/>
        </p:nvSpPr>
        <p:spPr>
          <a:xfrm>
            <a:off x="2133720" y="4876920"/>
            <a:ext cx="6624720" cy="1519200"/>
          </a:xfrm>
          <a:custGeom>
            <a:avLst/>
            <a:gdLst>
              <a:gd name="textAreaLeft" fmla="*/ 0 w 6624720"/>
              <a:gd name="textAreaRight" fmla="*/ 6629400 w 6624720"/>
              <a:gd name="textAreaTop" fmla="*/ 0 h 1519200"/>
              <a:gd name="textAreaBottom" fmla="*/ 1523880 h 1519200"/>
              <a:gd name="GluePoint1X" fmla="*/ 0 w 4693920"/>
              <a:gd name="GluePoint1Y" fmla="*/ 73152 h 731520"/>
              <a:gd name="GluePoint2X" fmla="*/ 73152 w 4693920"/>
              <a:gd name="GluePoint2Y" fmla="*/ 0 h 731520"/>
              <a:gd name="GluePoint3X" fmla="*/ 4620768 w 4693920"/>
              <a:gd name="GluePoint3Y" fmla="*/ 0 h 731520"/>
              <a:gd name="GluePoint4X" fmla="*/ 4693920 w 4693920"/>
              <a:gd name="GluePoint4Y" fmla="*/ 73152 h 731520"/>
              <a:gd name="GluePoint5X" fmla="*/ 4693920 w 4693920"/>
              <a:gd name="GluePoint5Y" fmla="*/ 658368 h 731520"/>
              <a:gd name="GluePoint6X" fmla="*/ 4620768 w 4693920"/>
              <a:gd name="GluePoint6Y" fmla="*/ 731520 h 731520"/>
              <a:gd name="GluePoint7X" fmla="*/ 73152 w 4693920"/>
              <a:gd name="GluePoint7Y" fmla="*/ 731520 h 731520"/>
              <a:gd name="GluePoint8X" fmla="*/ 0 w 4693920"/>
              <a:gd name="GluePoint8Y" fmla="*/ 658368 h 731520"/>
              <a:gd name="GluePoint9X" fmla="*/ 0 w 4693920"/>
              <a:gd name="GluePoint9Y" fmla="*/ 73152 h 73152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</a:cxnLst>
            <a:rect l="textAreaLeft" t="textAreaTop" r="textAreaRight" b="textAreaBottom"/>
            <a:pathLst>
              <a:path w="4693920" h="731520">
                <a:moveTo>
                  <a:pt x="0" y="73152"/>
                </a:moveTo>
                <a:cubicBezTo>
                  <a:pt x="0" y="32751"/>
                  <a:pt x="32751" y="0"/>
                  <a:pt x="73152" y="0"/>
                </a:cubicBezTo>
                <a:lnTo>
                  <a:pt x="4620768" y="0"/>
                </a:lnTo>
                <a:cubicBezTo>
                  <a:pt x="4661169" y="0"/>
                  <a:pt x="4693920" y="32751"/>
                  <a:pt x="4693920" y="73152"/>
                </a:cubicBezTo>
                <a:lnTo>
                  <a:pt x="4693920" y="658368"/>
                </a:lnTo>
                <a:cubicBezTo>
                  <a:pt x="4693920" y="698769"/>
                  <a:pt x="4661169" y="731520"/>
                  <a:pt x="4620768" y="731520"/>
                </a:cubicBezTo>
                <a:lnTo>
                  <a:pt x="73152" y="731520"/>
                </a:lnTo>
                <a:cubicBezTo>
                  <a:pt x="32751" y="731520"/>
                  <a:pt x="0" y="698769"/>
                  <a:pt x="0" y="658368"/>
                </a:cubicBezTo>
                <a:lnTo>
                  <a:pt x="0" y="73152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A9A9A9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hueOff val="-7450407"/>
              <a:satOff val="29858"/>
              <a:lumOff val="6471"/>
              <a:alphaOff val="0"/>
            </a:schemeClr>
          </a:effectRef>
          <a:fontRef idx="minor"/>
        </p:style>
        <p:txBody>
          <a:bodyPr lIns="93960" tIns="93960" rIns="919800" bIns="93960" anchor="ctr">
            <a:noAutofit/>
          </a:bodyPr>
          <a:p>
            <a:pPr algn="just" defTabSz="844560">
              <a:lnSpc>
                <a:spcPct val="90000"/>
              </a:lnSpc>
              <a:spcAft>
                <a:spcPts val="629"/>
              </a:spcAf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исполнение бюджета по расходам (обеспечение 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обязательств).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Воздушный поток">
  <a:themeElements>
    <a:clrScheme name="Исполнительная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Воздушный поток">
  <a:themeElements>
    <a:clrScheme name="Исполнительная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4566</TotalTime>
  <Application>LibreOffice/26.2.1.2$Windows_X86_64 LibreOffice_project/620$Build-2</Application>
  <AppVersion>15.0000</AppVersion>
  <Words>6129</Words>
  <Paragraphs>1655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2024-04-03T10:39:20Z</dcterms:created>
  <dc:creator>Ira</dc:creator>
  <dc:description/>
  <dc:language>ru-RU</dc:language>
  <cp:lastModifiedBy/>
  <cp:lastPrinted>2026-04-24T10:49:53Z</cp:lastPrinted>
  <dcterms:modified xsi:type="dcterms:W3CDTF">2026-04-28T14:07:52Z</dcterms:modified>
  <cp:revision>254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55</vt:i4>
  </property>
</Properties>
</file>